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ileron Regular" panose="020B0604020202020204" charset="0"/>
      <p:regular r:id="rId33"/>
    </p:embeddedFont>
    <p:embeddedFont>
      <p:font typeface="Alegreya" panose="020B0604020202020204" charset="0"/>
      <p:regular r:id="rId34"/>
    </p:embeddedFont>
    <p:embeddedFont>
      <p:font typeface="Alegreya Bold" panose="020B0604020202020204" charset="0"/>
      <p:regular r:id="rId35"/>
    </p:embeddedFont>
    <p:embeddedFont>
      <p:font typeface="Calibri" panose="020F0502020204030204" pitchFamily="34" charset="0"/>
      <p:regular r:id="rId36"/>
      <p:bold r:id="rId37"/>
      <p:italic r:id="rId38"/>
      <p:boldItalic r:id="rId39"/>
    </p:embeddedFont>
    <p:embeddedFont>
      <p:font typeface="Canva Sans" panose="020B0604020202020204" charset="0"/>
      <p:regular r:id="rId40"/>
    </p:embeddedFont>
    <p:embeddedFont>
      <p:font typeface="Canva Sans Bold" panose="020B0604020202020204" charset="0"/>
      <p:regular r:id="rId41"/>
    </p:embeddedFont>
    <p:embeddedFont>
      <p:font typeface="DM Sans" pitchFamily="2" charset="0"/>
      <p:regular r:id="rId42"/>
    </p:embeddedFont>
    <p:embeddedFont>
      <p:font typeface="DM Sans Bold"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move to the objectives of the project,</a:t>
            </a:r>
          </a:p>
          <a:p>
            <a:endParaRPr lang="en-US"/>
          </a:p>
          <a:p>
            <a:r>
              <a:rPr lang="en-US"/>
              <a:t>     1. to study the problem.</a:t>
            </a:r>
          </a:p>
          <a:p>
            <a:r>
              <a:rPr lang="en-US"/>
              <a:t> </a:t>
            </a:r>
          </a:p>
          <a:p>
            <a:r>
              <a:rPr lang="en-US"/>
              <a:t>     2. to facilitate digitizing the system. </a:t>
            </a:r>
          </a:p>
          <a:p>
            <a:endParaRPr lang="en-US"/>
          </a:p>
          <a:p>
            <a:r>
              <a:rPr lang="en-US"/>
              <a:t>    3. to create the ability to generate a </a:t>
            </a:r>
          </a:p>
          <a:p>
            <a:r>
              <a:rPr lang="en-US"/>
              <a:t>         digital id.</a:t>
            </a:r>
          </a:p>
          <a:p>
            <a:r>
              <a:rPr lang="en-US"/>
              <a:t> </a:t>
            </a:r>
          </a:p>
          <a:p>
            <a:r>
              <a:rPr lang="en-US"/>
              <a:t>   4. to design the appropriate system </a:t>
            </a:r>
          </a:p>
          <a:p>
            <a:r>
              <a:rPr lang="en-US"/>
              <a:t>        including all user requirements.  </a:t>
            </a:r>
          </a:p>
          <a:p>
            <a:endParaRPr lang="en-US"/>
          </a:p>
          <a:p>
            <a:r>
              <a:rPr lang="en-US"/>
              <a:t>   5. to develop the system for solving the </a:t>
            </a:r>
          </a:p>
          <a:p>
            <a:r>
              <a:rPr lang="en-US"/>
              <a:t>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talk about the  projects and applications which are similar to our system, we were able to find three projects.</a:t>
            </a:r>
          </a:p>
          <a:p>
            <a:endParaRPr lang="en-US"/>
          </a:p>
          <a:p>
            <a:r>
              <a:rPr lang="en-US"/>
              <a:t>The first one is Vehicle Registration and Information Management using Blockchain Based Distributed Ledger from Bangladesh Perspective. It is a proposed system in Bangladesh to replace the existing motor vehicle registration procedure by the Bangladesh Road Transport Authority.</a:t>
            </a:r>
          </a:p>
          <a:p>
            <a:endParaRPr lang="en-US"/>
          </a:p>
          <a:p>
            <a:r>
              <a:rPr lang="en-US"/>
              <a:t>This is only a concept, and this project has not been implemented. And also, NFTs are not used in this project. And also they are created this without any standard.</a:t>
            </a:r>
          </a:p>
          <a:p>
            <a:endParaRPr lang="en-US"/>
          </a:p>
          <a:p>
            <a:r>
              <a:rPr lang="en-US"/>
              <a:t>Sandbox is the second application which we found. In this application they deal with a virtual land. Users can buy and sell Lands via NFTs. The difference between the Sandbox project with ours is that they are selling and buying virtual assets (land) instead of real assets. But in our project, we are dealing with real physical assets. </a:t>
            </a:r>
          </a:p>
          <a:p>
            <a:endParaRPr lang="en-US"/>
          </a:p>
          <a:p>
            <a:r>
              <a:rPr lang="en-US"/>
              <a:t>Third one is the opensea, it is the world's first and largest digital marketplace for crypto collectibles and non-fungible tokens. The difference between this project with our one is that they are selling and buying virtual assets like graphics instead of real assets. But in our project, we are dealing with real physical assets like vehicles. </a:t>
            </a:r>
          </a:p>
          <a:p>
            <a:r>
              <a:rPr lang="en-US"/>
              <a:t>These are the similarities and differences with our project and above mentioned projects. </a:t>
            </a:r>
          </a:p>
          <a:p>
            <a:endParaRPr lang="en-US"/>
          </a:p>
          <a:p>
            <a:r>
              <a:rPr lang="en-US"/>
              <a:t>Thank you Binari.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Main intention of our proposed solution is to digitize the registration and ownership management system of vehicles. </a:t>
            </a:r>
          </a:p>
          <a:p>
            <a:endParaRPr lang="en-US"/>
          </a:p>
          <a:p>
            <a:r>
              <a:rPr lang="en-US"/>
              <a:t>To do this we are going to implement a system as shown in the diagram. Due to the security is the most important factor; we use blockchain rather than using a centralized database. </a:t>
            </a:r>
          </a:p>
          <a:p>
            <a:endParaRPr lang="en-US"/>
          </a:p>
          <a:p>
            <a:r>
              <a:rPr lang="en-US"/>
              <a:t>The main task of our system is to convert a physical asset into a digital asset. As an example, in our system we convert vehicles into  NFTs.</a:t>
            </a:r>
          </a:p>
          <a:p>
            <a:endParaRPr lang="en-US"/>
          </a:p>
          <a:p>
            <a:r>
              <a:rPr lang="en-US"/>
              <a:t>First of all  we are creating an NFT when registering the vehicle. Then the NFT issuing officer issues an NFT after handing over the information of vehicle and save it in the polygon blockchain.</a:t>
            </a:r>
          </a:p>
          <a:p>
            <a:endParaRPr lang="en-US"/>
          </a:p>
          <a:p>
            <a:r>
              <a:rPr lang="en-US"/>
              <a:t>In the current situation, we have to identify a person legally on the internet. But there is not a proper way to show a person’s digital identity. Because of that we have to issue a digital verifiable ID for the person. We issue an SSI when a general user hands over their personal information to the SSI issuing officer. The Self sovereign identity that means SSI  is saved in Indy blockchain  after issuing.</a:t>
            </a:r>
          </a:p>
          <a:p>
            <a:endParaRPr lang="en-US"/>
          </a:p>
          <a:p>
            <a:r>
              <a:rPr lang="en-US"/>
              <a:t>We create a vehicle marketplace to provide the facility of selling and buying vehicles. In this process, transferring the ownership of the vehicle happens through the NFT. </a:t>
            </a:r>
          </a:p>
          <a:p>
            <a:endParaRPr lang="en-US"/>
          </a:p>
          <a:p>
            <a:r>
              <a:rPr lang="en-US"/>
              <a:t>As we can identify the vehicle owner through SSI, we can use SSI to login the digital vehicle marketplace. When login the marketplace, general user have to present their SSI and verify it. </a:t>
            </a:r>
          </a:p>
          <a:p>
            <a:endParaRPr lang="en-US"/>
          </a:p>
          <a:p>
            <a:r>
              <a:rPr lang="en-US"/>
              <a:t>When the lifetime of the vehicle is over, we have to remove the vehicle of use. In that case we can burn-out related NFT. But the information related to that NFT will remain forever with that blockchain.</a:t>
            </a:r>
          </a:p>
          <a:p>
            <a:endParaRPr lang="en-US"/>
          </a:p>
          <a:p>
            <a:r>
              <a:rPr lang="en-US"/>
              <a:t>This is our over all proposed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8206" y="1240789"/>
            <a:ext cx="13079112" cy="6185162"/>
            <a:chOff x="0" y="0"/>
            <a:chExt cx="3384643" cy="1600611"/>
          </a:xfrm>
        </p:grpSpPr>
        <p:sp>
          <p:nvSpPr>
            <p:cNvPr id="3" name="Freeform 3"/>
            <p:cNvSpPr/>
            <p:nvPr/>
          </p:nvSpPr>
          <p:spPr>
            <a:xfrm>
              <a:off x="0" y="0"/>
              <a:ext cx="3384643" cy="1600611"/>
            </a:xfrm>
            <a:custGeom>
              <a:avLst/>
              <a:gdLst/>
              <a:ahLst/>
              <a:cxnLst/>
              <a:rect l="l" t="t" r="r" b="b"/>
              <a:pathLst>
                <a:path w="3384643" h="1600611">
                  <a:moveTo>
                    <a:pt x="0" y="0"/>
                  </a:moveTo>
                  <a:lnTo>
                    <a:pt x="3384643" y="0"/>
                  </a:lnTo>
                  <a:lnTo>
                    <a:pt x="3384643" y="1600611"/>
                  </a:lnTo>
                  <a:lnTo>
                    <a:pt x="0" y="1600611"/>
                  </a:lnTo>
                  <a:close/>
                </a:path>
              </a:pathLst>
            </a:custGeom>
            <a:solidFill>
              <a:srgbClr val="FFFFFF"/>
            </a:solidFill>
          </p:spPr>
        </p:sp>
      </p:grpSp>
      <p:sp>
        <p:nvSpPr>
          <p:cNvPr id="4" name="Freeform 4"/>
          <p:cNvSpPr/>
          <p:nvPr/>
        </p:nvSpPr>
        <p:spPr>
          <a:xfrm>
            <a:off x="14216608" y="378013"/>
            <a:ext cx="3743074" cy="9530974"/>
          </a:xfrm>
          <a:custGeom>
            <a:avLst/>
            <a:gdLst/>
            <a:ahLst/>
            <a:cxnLst/>
            <a:rect l="l" t="t" r="r" b="b"/>
            <a:pathLst>
              <a:path w="3743074" h="9530974">
                <a:moveTo>
                  <a:pt x="0" y="0"/>
                </a:moveTo>
                <a:lnTo>
                  <a:pt x="3743074" y="0"/>
                </a:lnTo>
                <a:lnTo>
                  <a:pt x="3743074" y="9530974"/>
                </a:lnTo>
                <a:lnTo>
                  <a:pt x="0" y="9530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5184928" y="6856618"/>
            <a:ext cx="7005669" cy="2111047"/>
          </a:xfrm>
          <a:prstGeom prst="rect">
            <a:avLst/>
          </a:prstGeom>
        </p:spPr>
        <p:txBody>
          <a:bodyPr lIns="0" tIns="0" rIns="0" bIns="0" rtlCol="0" anchor="t">
            <a:spAutoFit/>
          </a:bodyPr>
          <a:lstStyle/>
          <a:p>
            <a:pPr algn="ctr">
              <a:lnSpc>
                <a:spcPts val="4262"/>
              </a:lnSpc>
              <a:spcBef>
                <a:spcPct val="0"/>
              </a:spcBef>
            </a:pPr>
            <a:r>
              <a:rPr lang="en-US" sz="2841" spc="56">
                <a:solidFill>
                  <a:srgbClr val="000000"/>
                </a:solidFill>
                <a:latin typeface="Aileron Regular"/>
              </a:rPr>
              <a:t>IN 2900(IT)- Troyrangers</a:t>
            </a:r>
          </a:p>
          <a:p>
            <a:pPr algn="ctr">
              <a:lnSpc>
                <a:spcPts val="4262"/>
              </a:lnSpc>
              <a:spcBef>
                <a:spcPct val="0"/>
              </a:spcBef>
            </a:pPr>
            <a:r>
              <a:rPr lang="en-US" sz="2841" spc="56">
                <a:solidFill>
                  <a:srgbClr val="000000"/>
                </a:solidFill>
                <a:latin typeface="Aileron Regular"/>
              </a:rPr>
              <a:t>Faculty of Information Technology</a:t>
            </a:r>
          </a:p>
          <a:p>
            <a:pPr algn="ctr">
              <a:lnSpc>
                <a:spcPts val="4262"/>
              </a:lnSpc>
              <a:spcBef>
                <a:spcPct val="0"/>
              </a:spcBef>
            </a:pPr>
            <a:r>
              <a:rPr lang="en-US" sz="2841" spc="56">
                <a:solidFill>
                  <a:srgbClr val="000000"/>
                </a:solidFill>
                <a:latin typeface="Aileron Regular"/>
              </a:rPr>
              <a:t>University Of Moratuwa</a:t>
            </a:r>
          </a:p>
          <a:p>
            <a:pPr algn="ctr">
              <a:lnSpc>
                <a:spcPts val="4262"/>
              </a:lnSpc>
              <a:spcBef>
                <a:spcPct val="0"/>
              </a:spcBef>
            </a:pPr>
            <a:r>
              <a:rPr lang="en-US" sz="2841" spc="56">
                <a:solidFill>
                  <a:srgbClr val="000000"/>
                </a:solidFill>
                <a:latin typeface="Aileron Regular"/>
              </a:rPr>
              <a:t>2022</a:t>
            </a:r>
          </a:p>
        </p:txBody>
      </p:sp>
      <p:sp>
        <p:nvSpPr>
          <p:cNvPr id="6" name="TextBox 6"/>
          <p:cNvSpPr txBox="1"/>
          <p:nvPr/>
        </p:nvSpPr>
        <p:spPr>
          <a:xfrm>
            <a:off x="1418823" y="1759742"/>
            <a:ext cx="13126103" cy="3383758"/>
          </a:xfrm>
          <a:prstGeom prst="rect">
            <a:avLst/>
          </a:prstGeom>
        </p:spPr>
        <p:txBody>
          <a:bodyPr lIns="0" tIns="0" rIns="0" bIns="0" rtlCol="0" anchor="t">
            <a:spAutoFit/>
          </a:bodyPr>
          <a:lstStyle/>
          <a:p>
            <a:pPr marL="0" lvl="0" indent="0" algn="ctr">
              <a:lnSpc>
                <a:spcPts val="8925"/>
              </a:lnSpc>
            </a:pPr>
            <a:r>
              <a:rPr lang="en-US" sz="7628" spc="-76">
                <a:solidFill>
                  <a:srgbClr val="000000"/>
                </a:solidFill>
                <a:latin typeface="DM Sans Bold"/>
              </a:rPr>
              <a:t>Blockchain-Based Vehicle Registration and Ownership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2560703" y="6764972"/>
            <a:ext cx="5345000" cy="2725950"/>
          </a:xfrm>
          <a:custGeom>
            <a:avLst/>
            <a:gdLst/>
            <a:ahLst/>
            <a:cxnLst/>
            <a:rect l="l" t="t" r="r" b="b"/>
            <a:pathLst>
              <a:path w="5345000" h="2725950">
                <a:moveTo>
                  <a:pt x="0" y="0"/>
                </a:moveTo>
                <a:lnTo>
                  <a:pt x="5345000" y="0"/>
                </a:lnTo>
                <a:lnTo>
                  <a:pt x="5345000" y="2725950"/>
                </a:lnTo>
                <a:lnTo>
                  <a:pt x="0" y="2725950"/>
                </a:lnTo>
                <a:lnTo>
                  <a:pt x="0" y="0"/>
                </a:lnTo>
                <a:close/>
              </a:path>
            </a:pathLst>
          </a:custGeom>
          <a:blipFill>
            <a:blip r:embed="rId3"/>
            <a:stretch>
              <a:fillRect/>
            </a:stretch>
          </a:blipFill>
        </p:spPr>
      </p:sp>
      <p:sp>
        <p:nvSpPr>
          <p:cNvPr id="3" name="Freeform 3"/>
          <p:cNvSpPr/>
          <p:nvPr/>
        </p:nvSpPr>
        <p:spPr>
          <a:xfrm>
            <a:off x="487140" y="621004"/>
            <a:ext cx="1415529" cy="1575994"/>
          </a:xfrm>
          <a:custGeom>
            <a:avLst/>
            <a:gdLst/>
            <a:ahLst/>
            <a:cxnLst/>
            <a:rect l="l" t="t" r="r" b="b"/>
            <a:pathLst>
              <a:path w="1415529" h="1575994">
                <a:moveTo>
                  <a:pt x="0" y="0"/>
                </a:moveTo>
                <a:lnTo>
                  <a:pt x="1415530" y="0"/>
                </a:lnTo>
                <a:lnTo>
                  <a:pt x="1415530" y="1575994"/>
                </a:lnTo>
                <a:lnTo>
                  <a:pt x="0" y="15759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90262" y="449554"/>
            <a:ext cx="10801938" cy="1566544"/>
          </a:xfrm>
          <a:prstGeom prst="rect">
            <a:avLst/>
          </a:prstGeom>
        </p:spPr>
        <p:txBody>
          <a:bodyPr wrap="square" lIns="0" tIns="0" rIns="0" bIns="0" rtlCol="0" anchor="t">
            <a:spAutoFit/>
          </a:bodyPr>
          <a:lstStyle/>
          <a:p>
            <a:pPr algn="ctr">
              <a:lnSpc>
                <a:spcPts val="12880"/>
              </a:lnSpc>
            </a:pPr>
            <a:r>
              <a:rPr lang="en-US" sz="9200" spc="-386" dirty="0">
                <a:solidFill>
                  <a:srgbClr val="000000"/>
                </a:solidFill>
                <a:latin typeface="DM Sans Bold"/>
              </a:rPr>
              <a:t>Existing software</a:t>
            </a:r>
          </a:p>
        </p:txBody>
      </p:sp>
      <p:sp>
        <p:nvSpPr>
          <p:cNvPr id="5" name="TextBox 5"/>
          <p:cNvSpPr txBox="1"/>
          <p:nvPr/>
        </p:nvSpPr>
        <p:spPr>
          <a:xfrm>
            <a:off x="1509623" y="2978731"/>
            <a:ext cx="15403631" cy="4282441"/>
          </a:xfrm>
          <a:prstGeom prst="rect">
            <a:avLst/>
          </a:prstGeom>
        </p:spPr>
        <p:txBody>
          <a:bodyPr lIns="0" tIns="0" rIns="0" bIns="0" rtlCol="0" anchor="t">
            <a:spAutoFit/>
          </a:bodyPr>
          <a:lstStyle/>
          <a:p>
            <a:pPr marL="993133" lvl="1" indent="-496566">
              <a:lnSpc>
                <a:spcPts val="6899"/>
              </a:lnSpc>
              <a:buFont typeface="Arial"/>
              <a:buChar char="•"/>
            </a:pPr>
            <a:r>
              <a:rPr lang="en-US" sz="4599">
                <a:solidFill>
                  <a:srgbClr val="000000"/>
                </a:solidFill>
                <a:latin typeface="DM Sans"/>
              </a:rPr>
              <a:t>Vehicle Registration and Information Management using Blockchain-based Distributed Ledger from Bangladesh Perspective</a:t>
            </a:r>
          </a:p>
          <a:p>
            <a:pPr marL="993133" lvl="1" indent="-496566">
              <a:lnSpc>
                <a:spcPts val="6899"/>
              </a:lnSpc>
              <a:buFont typeface="Arial"/>
              <a:buChar char="•"/>
            </a:pPr>
            <a:r>
              <a:rPr lang="en-US" sz="4599">
                <a:solidFill>
                  <a:srgbClr val="000000"/>
                </a:solidFill>
                <a:latin typeface="DM Sans"/>
              </a:rPr>
              <a:t>Sandbox</a:t>
            </a:r>
          </a:p>
          <a:p>
            <a:pPr marL="993133" lvl="1" indent="-496566">
              <a:lnSpc>
                <a:spcPts val="6899"/>
              </a:lnSpc>
              <a:buFont typeface="Arial"/>
              <a:buChar char="•"/>
            </a:pPr>
            <a:r>
              <a:rPr lang="en-US" sz="4599">
                <a:solidFill>
                  <a:srgbClr val="000000"/>
                </a:solidFill>
                <a:latin typeface="DM Sans"/>
              </a:rPr>
              <a:t>OpenSea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3326912" y="6059379"/>
            <a:ext cx="3932388" cy="4022904"/>
          </a:xfrm>
          <a:custGeom>
            <a:avLst/>
            <a:gdLst/>
            <a:ahLst/>
            <a:cxnLst/>
            <a:rect l="l" t="t" r="r" b="b"/>
            <a:pathLst>
              <a:path w="3932388" h="4022904">
                <a:moveTo>
                  <a:pt x="0" y="0"/>
                </a:moveTo>
                <a:lnTo>
                  <a:pt x="3932388" y="0"/>
                </a:lnTo>
                <a:lnTo>
                  <a:pt x="3932388" y="4022903"/>
                </a:lnTo>
                <a:lnTo>
                  <a:pt x="0" y="4022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99237" y="2899113"/>
            <a:ext cx="9330696" cy="1972126"/>
          </a:xfrm>
          <a:prstGeom prst="rect">
            <a:avLst/>
          </a:prstGeom>
        </p:spPr>
        <p:txBody>
          <a:bodyPr lIns="0" tIns="0" rIns="0" bIns="0" rtlCol="0" anchor="t">
            <a:spAutoFit/>
          </a:bodyPr>
          <a:lstStyle/>
          <a:p>
            <a:pPr algn="ctr">
              <a:lnSpc>
                <a:spcPts val="16272"/>
              </a:lnSpc>
            </a:pPr>
            <a:r>
              <a:rPr lang="en-US" sz="11623" spc="-488">
                <a:solidFill>
                  <a:srgbClr val="000000"/>
                </a:solidFill>
                <a:latin typeface="DM Sans Bold"/>
              </a:rPr>
              <a:t>Our Approach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491309" y="127100"/>
            <a:ext cx="11796691" cy="10159900"/>
          </a:xfrm>
          <a:custGeom>
            <a:avLst/>
            <a:gdLst/>
            <a:ahLst/>
            <a:cxnLst/>
            <a:rect l="l" t="t" r="r" b="b"/>
            <a:pathLst>
              <a:path w="11796691" h="10159900">
                <a:moveTo>
                  <a:pt x="0" y="0"/>
                </a:moveTo>
                <a:lnTo>
                  <a:pt x="11796691" y="0"/>
                </a:lnTo>
                <a:lnTo>
                  <a:pt x="11796691" y="10159900"/>
                </a:lnTo>
                <a:lnTo>
                  <a:pt x="0" y="10159900"/>
                </a:lnTo>
                <a:lnTo>
                  <a:pt x="0" y="0"/>
                </a:lnTo>
                <a:close/>
              </a:path>
            </a:pathLst>
          </a:custGeom>
          <a:blipFill>
            <a:blip r:embed="rId3"/>
            <a:stretch>
              <a:fillRect/>
            </a:stretch>
          </a:blipFill>
        </p:spPr>
      </p:sp>
      <p:sp>
        <p:nvSpPr>
          <p:cNvPr id="3" name="TextBox 3"/>
          <p:cNvSpPr txBox="1"/>
          <p:nvPr/>
        </p:nvSpPr>
        <p:spPr>
          <a:xfrm>
            <a:off x="1618550" y="876300"/>
            <a:ext cx="5081945" cy="2858776"/>
          </a:xfrm>
          <a:prstGeom prst="rect">
            <a:avLst/>
          </a:prstGeom>
        </p:spPr>
        <p:txBody>
          <a:bodyPr lIns="0" tIns="0" rIns="0" bIns="0" rtlCol="0" anchor="t">
            <a:spAutoFit/>
          </a:bodyPr>
          <a:lstStyle/>
          <a:p>
            <a:pPr algn="ctr">
              <a:lnSpc>
                <a:spcPts val="11479"/>
              </a:lnSpc>
            </a:pPr>
            <a:r>
              <a:rPr lang="en-US" sz="8199">
                <a:solidFill>
                  <a:srgbClr val="000000"/>
                </a:solidFill>
                <a:latin typeface="DM Sans Bold"/>
              </a:rPr>
              <a:t>Proposed </a:t>
            </a:r>
          </a:p>
          <a:p>
            <a:pPr algn="ctr">
              <a:lnSpc>
                <a:spcPts val="11479"/>
              </a:lnSpc>
            </a:pPr>
            <a:r>
              <a:rPr lang="en-US" sz="8199">
                <a:solidFill>
                  <a:srgbClr val="000000"/>
                </a:solidFill>
                <a:latin typeface="DM Sans Bold"/>
              </a:rPr>
              <a:t>Solution</a:t>
            </a:r>
          </a:p>
        </p:txBody>
      </p:sp>
      <p:sp>
        <p:nvSpPr>
          <p:cNvPr id="4" name="Freeform 4"/>
          <p:cNvSpPr/>
          <p:nvPr/>
        </p:nvSpPr>
        <p:spPr>
          <a:xfrm flipH="1">
            <a:off x="460067" y="277825"/>
            <a:ext cx="1543902" cy="3032665"/>
          </a:xfrm>
          <a:custGeom>
            <a:avLst/>
            <a:gdLst/>
            <a:ahLst/>
            <a:cxnLst/>
            <a:rect l="l" t="t" r="r" b="b"/>
            <a:pathLst>
              <a:path w="1543902" h="3032665">
                <a:moveTo>
                  <a:pt x="1543903" y="0"/>
                </a:moveTo>
                <a:lnTo>
                  <a:pt x="0" y="0"/>
                </a:lnTo>
                <a:lnTo>
                  <a:pt x="0" y="3032665"/>
                </a:lnTo>
                <a:lnTo>
                  <a:pt x="1543903" y="3032665"/>
                </a:lnTo>
                <a:lnTo>
                  <a:pt x="1543903"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3121460" y="1815999"/>
            <a:ext cx="13438276" cy="8438517"/>
          </a:xfrm>
          <a:custGeom>
            <a:avLst/>
            <a:gdLst/>
            <a:ahLst/>
            <a:cxnLst/>
            <a:rect l="l" t="t" r="r" b="b"/>
            <a:pathLst>
              <a:path w="13438276" h="8438517">
                <a:moveTo>
                  <a:pt x="0" y="0"/>
                </a:moveTo>
                <a:lnTo>
                  <a:pt x="13438276" y="0"/>
                </a:lnTo>
                <a:lnTo>
                  <a:pt x="13438276" y="8438517"/>
                </a:lnTo>
                <a:lnTo>
                  <a:pt x="0" y="8438517"/>
                </a:lnTo>
                <a:lnTo>
                  <a:pt x="0" y="0"/>
                </a:lnTo>
                <a:close/>
              </a:path>
            </a:pathLst>
          </a:custGeom>
          <a:blipFill>
            <a:blip r:embed="rId2"/>
            <a:stretch>
              <a:fillRect t="-4851" b="-3032"/>
            </a:stretch>
          </a:blipFill>
        </p:spPr>
      </p:sp>
      <p:sp>
        <p:nvSpPr>
          <p:cNvPr id="3" name="TextBox 3"/>
          <p:cNvSpPr txBox="1"/>
          <p:nvPr/>
        </p:nvSpPr>
        <p:spPr>
          <a:xfrm>
            <a:off x="1387104" y="414547"/>
            <a:ext cx="11965574" cy="1401451"/>
          </a:xfrm>
          <a:prstGeom prst="rect">
            <a:avLst/>
          </a:prstGeom>
        </p:spPr>
        <p:txBody>
          <a:bodyPr lIns="0" tIns="0" rIns="0" bIns="0" rtlCol="0" anchor="t">
            <a:spAutoFit/>
          </a:bodyPr>
          <a:lstStyle/>
          <a:p>
            <a:pPr algn="just">
              <a:lnSpc>
                <a:spcPts val="11479"/>
              </a:lnSpc>
            </a:pPr>
            <a:r>
              <a:rPr lang="en-US" sz="8199">
                <a:solidFill>
                  <a:srgbClr val="000000"/>
                </a:solidFill>
                <a:latin typeface="DM Sans Bold"/>
              </a:rPr>
              <a:t>Input Output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0333" y="516369"/>
            <a:ext cx="756733" cy="2209440"/>
          </a:xfrm>
          <a:custGeom>
            <a:avLst/>
            <a:gdLst/>
            <a:ahLst/>
            <a:cxnLst/>
            <a:rect l="l" t="t" r="r" b="b"/>
            <a:pathLst>
              <a:path w="756733" h="2209440">
                <a:moveTo>
                  <a:pt x="0" y="0"/>
                </a:moveTo>
                <a:lnTo>
                  <a:pt x="756734" y="0"/>
                </a:lnTo>
                <a:lnTo>
                  <a:pt x="756734" y="2209439"/>
                </a:lnTo>
                <a:lnTo>
                  <a:pt x="0" y="2209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626666" y="2508094"/>
            <a:ext cx="10294677" cy="1024403"/>
            <a:chOff x="0" y="0"/>
            <a:chExt cx="7970639" cy="793143"/>
          </a:xfrm>
        </p:grpSpPr>
        <p:sp>
          <p:nvSpPr>
            <p:cNvPr id="4" name="Freeform 4"/>
            <p:cNvSpPr/>
            <p:nvPr/>
          </p:nvSpPr>
          <p:spPr>
            <a:xfrm>
              <a:off x="0" y="0"/>
              <a:ext cx="7970639" cy="793143"/>
            </a:xfrm>
            <a:custGeom>
              <a:avLst/>
              <a:gdLst/>
              <a:ahLst/>
              <a:cxnLst/>
              <a:rect l="l" t="t" r="r" b="b"/>
              <a:pathLst>
                <a:path w="7970639" h="793143">
                  <a:moveTo>
                    <a:pt x="7846178" y="793143"/>
                  </a:moveTo>
                  <a:lnTo>
                    <a:pt x="124460" y="793143"/>
                  </a:lnTo>
                  <a:cubicBezTo>
                    <a:pt x="55880" y="793143"/>
                    <a:pt x="0" y="737263"/>
                    <a:pt x="0" y="668683"/>
                  </a:cubicBezTo>
                  <a:lnTo>
                    <a:pt x="0" y="124460"/>
                  </a:lnTo>
                  <a:cubicBezTo>
                    <a:pt x="0" y="55880"/>
                    <a:pt x="55880" y="0"/>
                    <a:pt x="124460" y="0"/>
                  </a:cubicBezTo>
                  <a:lnTo>
                    <a:pt x="7846179" y="0"/>
                  </a:lnTo>
                  <a:cubicBezTo>
                    <a:pt x="7914759" y="0"/>
                    <a:pt x="7970639" y="55880"/>
                    <a:pt x="7970639" y="124460"/>
                  </a:cubicBezTo>
                  <a:lnTo>
                    <a:pt x="7970639" y="668683"/>
                  </a:lnTo>
                  <a:cubicBezTo>
                    <a:pt x="7970639" y="737263"/>
                    <a:pt x="7914759" y="793143"/>
                    <a:pt x="7846179" y="793143"/>
                  </a:cubicBezTo>
                  <a:close/>
                </a:path>
              </a:pathLst>
            </a:custGeom>
            <a:solidFill>
              <a:srgbClr val="C8CDFF"/>
            </a:solidFill>
          </p:spPr>
        </p:sp>
      </p:grpSp>
      <p:grpSp>
        <p:nvGrpSpPr>
          <p:cNvPr id="5" name="Group 5"/>
          <p:cNvGrpSpPr/>
          <p:nvPr/>
        </p:nvGrpSpPr>
        <p:grpSpPr>
          <a:xfrm>
            <a:off x="2626666" y="3857922"/>
            <a:ext cx="10294677" cy="1024403"/>
            <a:chOff x="0" y="0"/>
            <a:chExt cx="7970639" cy="793143"/>
          </a:xfrm>
        </p:grpSpPr>
        <p:sp>
          <p:nvSpPr>
            <p:cNvPr id="6" name="Freeform 6"/>
            <p:cNvSpPr/>
            <p:nvPr/>
          </p:nvSpPr>
          <p:spPr>
            <a:xfrm>
              <a:off x="0" y="0"/>
              <a:ext cx="7970639" cy="793143"/>
            </a:xfrm>
            <a:custGeom>
              <a:avLst/>
              <a:gdLst/>
              <a:ahLst/>
              <a:cxnLst/>
              <a:rect l="l" t="t" r="r" b="b"/>
              <a:pathLst>
                <a:path w="7970639" h="793143">
                  <a:moveTo>
                    <a:pt x="7846178" y="793143"/>
                  </a:moveTo>
                  <a:lnTo>
                    <a:pt x="124460" y="793143"/>
                  </a:lnTo>
                  <a:cubicBezTo>
                    <a:pt x="55880" y="793143"/>
                    <a:pt x="0" y="737263"/>
                    <a:pt x="0" y="668683"/>
                  </a:cubicBezTo>
                  <a:lnTo>
                    <a:pt x="0" y="124460"/>
                  </a:lnTo>
                  <a:cubicBezTo>
                    <a:pt x="0" y="55880"/>
                    <a:pt x="55880" y="0"/>
                    <a:pt x="124460" y="0"/>
                  </a:cubicBezTo>
                  <a:lnTo>
                    <a:pt x="7846179" y="0"/>
                  </a:lnTo>
                  <a:cubicBezTo>
                    <a:pt x="7914759" y="0"/>
                    <a:pt x="7970639" y="55880"/>
                    <a:pt x="7970639" y="124460"/>
                  </a:cubicBezTo>
                  <a:lnTo>
                    <a:pt x="7970639" y="668683"/>
                  </a:lnTo>
                  <a:cubicBezTo>
                    <a:pt x="7970639" y="737263"/>
                    <a:pt x="7914759" y="793143"/>
                    <a:pt x="7846179" y="793143"/>
                  </a:cubicBezTo>
                  <a:close/>
                </a:path>
              </a:pathLst>
            </a:custGeom>
            <a:solidFill>
              <a:srgbClr val="C8CDFF"/>
            </a:solidFill>
          </p:spPr>
        </p:sp>
      </p:grpSp>
      <p:grpSp>
        <p:nvGrpSpPr>
          <p:cNvPr id="7" name="Group 7"/>
          <p:cNvGrpSpPr/>
          <p:nvPr/>
        </p:nvGrpSpPr>
        <p:grpSpPr>
          <a:xfrm>
            <a:off x="2626666" y="5207751"/>
            <a:ext cx="10294677" cy="1024403"/>
            <a:chOff x="0" y="0"/>
            <a:chExt cx="7970639" cy="793143"/>
          </a:xfrm>
        </p:grpSpPr>
        <p:sp>
          <p:nvSpPr>
            <p:cNvPr id="8" name="Freeform 8"/>
            <p:cNvSpPr/>
            <p:nvPr/>
          </p:nvSpPr>
          <p:spPr>
            <a:xfrm>
              <a:off x="0" y="0"/>
              <a:ext cx="7970639" cy="793143"/>
            </a:xfrm>
            <a:custGeom>
              <a:avLst/>
              <a:gdLst/>
              <a:ahLst/>
              <a:cxnLst/>
              <a:rect l="l" t="t" r="r" b="b"/>
              <a:pathLst>
                <a:path w="7970639" h="793143">
                  <a:moveTo>
                    <a:pt x="7846178" y="793143"/>
                  </a:moveTo>
                  <a:lnTo>
                    <a:pt x="124460" y="793143"/>
                  </a:lnTo>
                  <a:cubicBezTo>
                    <a:pt x="55880" y="793143"/>
                    <a:pt x="0" y="737263"/>
                    <a:pt x="0" y="668683"/>
                  </a:cubicBezTo>
                  <a:lnTo>
                    <a:pt x="0" y="124460"/>
                  </a:lnTo>
                  <a:cubicBezTo>
                    <a:pt x="0" y="55880"/>
                    <a:pt x="55880" y="0"/>
                    <a:pt x="124460" y="0"/>
                  </a:cubicBezTo>
                  <a:lnTo>
                    <a:pt x="7846179" y="0"/>
                  </a:lnTo>
                  <a:cubicBezTo>
                    <a:pt x="7914759" y="0"/>
                    <a:pt x="7970639" y="55880"/>
                    <a:pt x="7970639" y="124460"/>
                  </a:cubicBezTo>
                  <a:lnTo>
                    <a:pt x="7970639" y="668683"/>
                  </a:lnTo>
                  <a:cubicBezTo>
                    <a:pt x="7970639" y="737263"/>
                    <a:pt x="7914759" y="793143"/>
                    <a:pt x="7846179" y="793143"/>
                  </a:cubicBezTo>
                  <a:close/>
                </a:path>
              </a:pathLst>
            </a:custGeom>
            <a:solidFill>
              <a:srgbClr val="C8CDFF"/>
            </a:solidFill>
          </p:spPr>
        </p:sp>
      </p:grpSp>
      <p:grpSp>
        <p:nvGrpSpPr>
          <p:cNvPr id="9" name="Group 9"/>
          <p:cNvGrpSpPr/>
          <p:nvPr/>
        </p:nvGrpSpPr>
        <p:grpSpPr>
          <a:xfrm>
            <a:off x="2626666" y="6557580"/>
            <a:ext cx="10294677" cy="1024403"/>
            <a:chOff x="0" y="0"/>
            <a:chExt cx="7970639" cy="793143"/>
          </a:xfrm>
        </p:grpSpPr>
        <p:sp>
          <p:nvSpPr>
            <p:cNvPr id="10" name="Freeform 10"/>
            <p:cNvSpPr/>
            <p:nvPr/>
          </p:nvSpPr>
          <p:spPr>
            <a:xfrm>
              <a:off x="0" y="0"/>
              <a:ext cx="7970639" cy="793143"/>
            </a:xfrm>
            <a:custGeom>
              <a:avLst/>
              <a:gdLst/>
              <a:ahLst/>
              <a:cxnLst/>
              <a:rect l="l" t="t" r="r" b="b"/>
              <a:pathLst>
                <a:path w="7970639" h="793143">
                  <a:moveTo>
                    <a:pt x="7846178" y="793143"/>
                  </a:moveTo>
                  <a:lnTo>
                    <a:pt x="124460" y="793143"/>
                  </a:lnTo>
                  <a:cubicBezTo>
                    <a:pt x="55880" y="793143"/>
                    <a:pt x="0" y="737263"/>
                    <a:pt x="0" y="668683"/>
                  </a:cubicBezTo>
                  <a:lnTo>
                    <a:pt x="0" y="124460"/>
                  </a:lnTo>
                  <a:cubicBezTo>
                    <a:pt x="0" y="55880"/>
                    <a:pt x="55880" y="0"/>
                    <a:pt x="124460" y="0"/>
                  </a:cubicBezTo>
                  <a:lnTo>
                    <a:pt x="7846179" y="0"/>
                  </a:lnTo>
                  <a:cubicBezTo>
                    <a:pt x="7914759" y="0"/>
                    <a:pt x="7970639" y="55880"/>
                    <a:pt x="7970639" y="124460"/>
                  </a:cubicBezTo>
                  <a:lnTo>
                    <a:pt x="7970639" y="668683"/>
                  </a:lnTo>
                  <a:cubicBezTo>
                    <a:pt x="7970639" y="737263"/>
                    <a:pt x="7914759" y="793143"/>
                    <a:pt x="7846179" y="793143"/>
                  </a:cubicBezTo>
                  <a:close/>
                </a:path>
              </a:pathLst>
            </a:custGeom>
            <a:solidFill>
              <a:srgbClr val="C8CDFF"/>
            </a:solidFill>
          </p:spPr>
        </p:sp>
      </p:grpSp>
      <p:grpSp>
        <p:nvGrpSpPr>
          <p:cNvPr id="11" name="Group 11"/>
          <p:cNvGrpSpPr/>
          <p:nvPr/>
        </p:nvGrpSpPr>
        <p:grpSpPr>
          <a:xfrm>
            <a:off x="2626666" y="7905833"/>
            <a:ext cx="10294677" cy="1024403"/>
            <a:chOff x="0" y="0"/>
            <a:chExt cx="7970639" cy="793143"/>
          </a:xfrm>
        </p:grpSpPr>
        <p:sp>
          <p:nvSpPr>
            <p:cNvPr id="12" name="Freeform 12"/>
            <p:cNvSpPr/>
            <p:nvPr/>
          </p:nvSpPr>
          <p:spPr>
            <a:xfrm>
              <a:off x="0" y="0"/>
              <a:ext cx="7970639" cy="793143"/>
            </a:xfrm>
            <a:custGeom>
              <a:avLst/>
              <a:gdLst/>
              <a:ahLst/>
              <a:cxnLst/>
              <a:rect l="l" t="t" r="r" b="b"/>
              <a:pathLst>
                <a:path w="7970639" h="793143">
                  <a:moveTo>
                    <a:pt x="7846178" y="793143"/>
                  </a:moveTo>
                  <a:lnTo>
                    <a:pt x="124460" y="793143"/>
                  </a:lnTo>
                  <a:cubicBezTo>
                    <a:pt x="55880" y="793143"/>
                    <a:pt x="0" y="737263"/>
                    <a:pt x="0" y="668683"/>
                  </a:cubicBezTo>
                  <a:lnTo>
                    <a:pt x="0" y="124460"/>
                  </a:lnTo>
                  <a:cubicBezTo>
                    <a:pt x="0" y="55880"/>
                    <a:pt x="55880" y="0"/>
                    <a:pt x="124460" y="0"/>
                  </a:cubicBezTo>
                  <a:lnTo>
                    <a:pt x="7846179" y="0"/>
                  </a:lnTo>
                  <a:cubicBezTo>
                    <a:pt x="7914759" y="0"/>
                    <a:pt x="7970639" y="55880"/>
                    <a:pt x="7970639" y="124460"/>
                  </a:cubicBezTo>
                  <a:lnTo>
                    <a:pt x="7970639" y="668683"/>
                  </a:lnTo>
                  <a:cubicBezTo>
                    <a:pt x="7970639" y="737263"/>
                    <a:pt x="7914759" y="793143"/>
                    <a:pt x="7846179" y="793143"/>
                  </a:cubicBezTo>
                  <a:close/>
                </a:path>
              </a:pathLst>
            </a:custGeom>
            <a:solidFill>
              <a:srgbClr val="C8CDFF"/>
            </a:solidFill>
          </p:spPr>
        </p:sp>
      </p:grpSp>
      <p:sp>
        <p:nvSpPr>
          <p:cNvPr id="13" name="TextBox 13"/>
          <p:cNvSpPr txBox="1"/>
          <p:nvPr/>
        </p:nvSpPr>
        <p:spPr>
          <a:xfrm>
            <a:off x="1798323" y="344919"/>
            <a:ext cx="3535561" cy="1566544"/>
          </a:xfrm>
          <a:prstGeom prst="rect">
            <a:avLst/>
          </a:prstGeom>
        </p:spPr>
        <p:txBody>
          <a:bodyPr lIns="0" tIns="0" rIns="0" bIns="0" rtlCol="0" anchor="t">
            <a:spAutoFit/>
          </a:bodyPr>
          <a:lstStyle/>
          <a:p>
            <a:pPr algn="ctr">
              <a:lnSpc>
                <a:spcPts val="12880"/>
              </a:lnSpc>
            </a:pPr>
            <a:r>
              <a:rPr lang="en-US" sz="9200" spc="-386">
                <a:solidFill>
                  <a:srgbClr val="000000"/>
                </a:solidFill>
                <a:latin typeface="DM Sans Bold"/>
              </a:rPr>
              <a:t>Design</a:t>
            </a:r>
          </a:p>
        </p:txBody>
      </p:sp>
      <p:sp>
        <p:nvSpPr>
          <p:cNvPr id="14" name="TextBox 14"/>
          <p:cNvSpPr txBox="1"/>
          <p:nvPr/>
        </p:nvSpPr>
        <p:spPr>
          <a:xfrm>
            <a:off x="2626666" y="2659133"/>
            <a:ext cx="10294677" cy="653415"/>
          </a:xfrm>
          <a:prstGeom prst="rect">
            <a:avLst/>
          </a:prstGeom>
        </p:spPr>
        <p:txBody>
          <a:bodyPr lIns="0" tIns="0" rIns="0" bIns="0" rtlCol="0" anchor="t">
            <a:spAutoFit/>
          </a:bodyPr>
          <a:lstStyle/>
          <a:p>
            <a:pPr algn="ctr">
              <a:lnSpc>
                <a:spcPts val="5459"/>
              </a:lnSpc>
              <a:spcBef>
                <a:spcPct val="0"/>
              </a:spcBef>
            </a:pPr>
            <a:r>
              <a:rPr lang="en-US" sz="3899" dirty="0">
                <a:solidFill>
                  <a:srgbClr val="000000"/>
                </a:solidFill>
                <a:latin typeface="DM Sans"/>
              </a:rPr>
              <a:t>       NFT Marketplace</a:t>
            </a:r>
          </a:p>
        </p:txBody>
      </p:sp>
      <p:sp>
        <p:nvSpPr>
          <p:cNvPr id="15" name="TextBox 15"/>
          <p:cNvSpPr txBox="1"/>
          <p:nvPr/>
        </p:nvSpPr>
        <p:spPr>
          <a:xfrm>
            <a:off x="1798323" y="4065897"/>
            <a:ext cx="10294677" cy="653415"/>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DM Sans"/>
              </a:rPr>
              <a:t>       SSI Issuer</a:t>
            </a:r>
          </a:p>
        </p:txBody>
      </p:sp>
      <p:sp>
        <p:nvSpPr>
          <p:cNvPr id="16" name="TextBox 16"/>
          <p:cNvSpPr txBox="1"/>
          <p:nvPr/>
        </p:nvSpPr>
        <p:spPr>
          <a:xfrm>
            <a:off x="1798323" y="5358576"/>
            <a:ext cx="10294677" cy="653415"/>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DM Sans"/>
              </a:rPr>
              <a:t>          SSI Verifier</a:t>
            </a:r>
          </a:p>
        </p:txBody>
      </p:sp>
      <p:sp>
        <p:nvSpPr>
          <p:cNvPr id="17" name="TextBox 17"/>
          <p:cNvSpPr txBox="1"/>
          <p:nvPr/>
        </p:nvSpPr>
        <p:spPr>
          <a:xfrm>
            <a:off x="2626666" y="6708404"/>
            <a:ext cx="10294677" cy="653415"/>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DM Sans"/>
              </a:rPr>
              <a:t>          Mobile SSI Wallet</a:t>
            </a:r>
          </a:p>
        </p:txBody>
      </p:sp>
      <p:sp>
        <p:nvSpPr>
          <p:cNvPr id="18" name="TextBox 18"/>
          <p:cNvSpPr txBox="1"/>
          <p:nvPr/>
        </p:nvSpPr>
        <p:spPr>
          <a:xfrm>
            <a:off x="2626666" y="8001083"/>
            <a:ext cx="10294677" cy="653415"/>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DM Sans"/>
              </a:rPr>
              <a:t>NFT Minter</a:t>
            </a:r>
          </a:p>
        </p:txBody>
      </p:sp>
      <p:sp>
        <p:nvSpPr>
          <p:cNvPr id="19" name="Freeform 19"/>
          <p:cNvSpPr/>
          <p:nvPr/>
        </p:nvSpPr>
        <p:spPr>
          <a:xfrm>
            <a:off x="14547134" y="6961793"/>
            <a:ext cx="2712166" cy="2798671"/>
          </a:xfrm>
          <a:custGeom>
            <a:avLst/>
            <a:gdLst/>
            <a:ahLst/>
            <a:cxnLst/>
            <a:rect l="l" t="t" r="r" b="b"/>
            <a:pathLst>
              <a:path w="2712166" h="2798671">
                <a:moveTo>
                  <a:pt x="0" y="0"/>
                </a:moveTo>
                <a:lnTo>
                  <a:pt x="2712166" y="0"/>
                </a:lnTo>
                <a:lnTo>
                  <a:pt x="2712166" y="2798670"/>
                </a:lnTo>
                <a:lnTo>
                  <a:pt x="0" y="2798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3471489" y="2904526"/>
            <a:ext cx="10833228" cy="5859792"/>
          </a:xfrm>
          <a:custGeom>
            <a:avLst/>
            <a:gdLst/>
            <a:ahLst/>
            <a:cxnLst/>
            <a:rect l="l" t="t" r="r" b="b"/>
            <a:pathLst>
              <a:path w="10833228" h="5859792">
                <a:moveTo>
                  <a:pt x="0" y="0"/>
                </a:moveTo>
                <a:lnTo>
                  <a:pt x="10833228" y="0"/>
                </a:lnTo>
                <a:lnTo>
                  <a:pt x="10833228" y="5859792"/>
                </a:lnTo>
                <a:lnTo>
                  <a:pt x="0" y="5859792"/>
                </a:lnTo>
                <a:lnTo>
                  <a:pt x="0" y="0"/>
                </a:lnTo>
                <a:close/>
              </a:path>
            </a:pathLst>
          </a:custGeom>
          <a:blipFill>
            <a:blip r:embed="rId2"/>
            <a:stretch>
              <a:fillRect/>
            </a:stretch>
          </a:blipFill>
        </p:spPr>
      </p:sp>
      <p:sp>
        <p:nvSpPr>
          <p:cNvPr id="3" name="TextBox 3"/>
          <p:cNvSpPr txBox="1"/>
          <p:nvPr/>
        </p:nvSpPr>
        <p:spPr>
          <a:xfrm>
            <a:off x="1028700" y="857250"/>
            <a:ext cx="9879855" cy="1566544"/>
          </a:xfrm>
          <a:prstGeom prst="rect">
            <a:avLst/>
          </a:prstGeom>
        </p:spPr>
        <p:txBody>
          <a:bodyPr lIns="0" tIns="0" rIns="0" bIns="0" rtlCol="0" anchor="t">
            <a:spAutoFit/>
          </a:bodyPr>
          <a:lstStyle/>
          <a:p>
            <a:pPr algn="ctr">
              <a:lnSpc>
                <a:spcPts val="12880"/>
              </a:lnSpc>
            </a:pPr>
            <a:r>
              <a:rPr lang="en-US" sz="9200" spc="-386">
                <a:solidFill>
                  <a:srgbClr val="000000"/>
                </a:solidFill>
                <a:latin typeface="DM Sans Bold"/>
              </a:rPr>
              <a:t>Implementation</a:t>
            </a:r>
          </a:p>
        </p:txBody>
      </p:sp>
      <p:sp>
        <p:nvSpPr>
          <p:cNvPr id="4" name="TextBox 4"/>
          <p:cNvSpPr txBox="1"/>
          <p:nvPr/>
        </p:nvSpPr>
        <p:spPr>
          <a:xfrm>
            <a:off x="9139238" y="4836478"/>
            <a:ext cx="9525" cy="547370"/>
          </a:xfrm>
          <a:prstGeom prst="rect">
            <a:avLst/>
          </a:prstGeom>
        </p:spPr>
        <p:txBody>
          <a:bodyPr lIns="0" tIns="0" rIns="0" bIns="0" rtlCol="0" anchor="t">
            <a:spAutoFit/>
          </a:bodyPr>
          <a:lstStyle/>
          <a:p>
            <a:pPr algn="ctr">
              <a:lnSpc>
                <a:spcPts val="4480"/>
              </a:lnSpc>
              <a:spcBef>
                <a:spcPct val="0"/>
              </a:spcBef>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3398768" y="3303062"/>
            <a:ext cx="11499989" cy="5676873"/>
          </a:xfrm>
          <a:custGeom>
            <a:avLst/>
            <a:gdLst/>
            <a:ahLst/>
            <a:cxnLst/>
            <a:rect l="l" t="t" r="r" b="b"/>
            <a:pathLst>
              <a:path w="11499989" h="5676873">
                <a:moveTo>
                  <a:pt x="0" y="0"/>
                </a:moveTo>
                <a:lnTo>
                  <a:pt x="11499989" y="0"/>
                </a:lnTo>
                <a:lnTo>
                  <a:pt x="11499989" y="5676873"/>
                </a:lnTo>
                <a:lnTo>
                  <a:pt x="0" y="5676873"/>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500368" y="1028700"/>
            <a:ext cx="14885441" cy="6900649"/>
          </a:xfrm>
          <a:custGeom>
            <a:avLst/>
            <a:gdLst/>
            <a:ahLst/>
            <a:cxnLst/>
            <a:rect l="l" t="t" r="r" b="b"/>
            <a:pathLst>
              <a:path w="14885441" h="6900649">
                <a:moveTo>
                  <a:pt x="0" y="0"/>
                </a:moveTo>
                <a:lnTo>
                  <a:pt x="14885440" y="0"/>
                </a:lnTo>
                <a:lnTo>
                  <a:pt x="14885440" y="6900649"/>
                </a:lnTo>
                <a:lnTo>
                  <a:pt x="0" y="6900649"/>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324772" y="1457307"/>
            <a:ext cx="13638456" cy="6133364"/>
          </a:xfrm>
          <a:custGeom>
            <a:avLst/>
            <a:gdLst/>
            <a:ahLst/>
            <a:cxnLst/>
            <a:rect l="l" t="t" r="r" b="b"/>
            <a:pathLst>
              <a:path w="13638456" h="6133364">
                <a:moveTo>
                  <a:pt x="0" y="0"/>
                </a:moveTo>
                <a:lnTo>
                  <a:pt x="13638456" y="0"/>
                </a:lnTo>
                <a:lnTo>
                  <a:pt x="13638456" y="6133364"/>
                </a:lnTo>
                <a:lnTo>
                  <a:pt x="0" y="6133364"/>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580850" y="1028700"/>
            <a:ext cx="15126301" cy="7029795"/>
          </a:xfrm>
          <a:custGeom>
            <a:avLst/>
            <a:gdLst/>
            <a:ahLst/>
            <a:cxnLst/>
            <a:rect l="l" t="t" r="r" b="b"/>
            <a:pathLst>
              <a:path w="15126301" h="7029795">
                <a:moveTo>
                  <a:pt x="0" y="0"/>
                </a:moveTo>
                <a:lnTo>
                  <a:pt x="15126300" y="0"/>
                </a:lnTo>
                <a:lnTo>
                  <a:pt x="15126300" y="7029795"/>
                </a:lnTo>
                <a:lnTo>
                  <a:pt x="0" y="7029795"/>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377526" y="3154027"/>
            <a:ext cx="2409740" cy="3152585"/>
          </a:xfrm>
          <a:custGeom>
            <a:avLst/>
            <a:gdLst/>
            <a:ahLst/>
            <a:cxnLst/>
            <a:rect l="l" t="t" r="r" b="b"/>
            <a:pathLst>
              <a:path w="2409740" h="3152585">
                <a:moveTo>
                  <a:pt x="0" y="0"/>
                </a:moveTo>
                <a:lnTo>
                  <a:pt x="2409741" y="0"/>
                </a:lnTo>
                <a:lnTo>
                  <a:pt x="2409741" y="3152585"/>
                </a:lnTo>
                <a:lnTo>
                  <a:pt x="0" y="3152585"/>
                </a:lnTo>
                <a:lnTo>
                  <a:pt x="0" y="0"/>
                </a:lnTo>
                <a:close/>
              </a:path>
            </a:pathLst>
          </a:custGeom>
          <a:blipFill>
            <a:blip r:embed="rId2"/>
            <a:stretch>
              <a:fillRect l="-5363" t="-7039" r="-18019" b="-1161"/>
            </a:stretch>
          </a:blipFill>
        </p:spPr>
      </p:sp>
      <p:sp>
        <p:nvSpPr>
          <p:cNvPr id="3" name="Freeform 3"/>
          <p:cNvSpPr/>
          <p:nvPr/>
        </p:nvSpPr>
        <p:spPr>
          <a:xfrm>
            <a:off x="4558792" y="3154027"/>
            <a:ext cx="2459461" cy="3152585"/>
          </a:xfrm>
          <a:custGeom>
            <a:avLst/>
            <a:gdLst/>
            <a:ahLst/>
            <a:cxnLst/>
            <a:rect l="l" t="t" r="r" b="b"/>
            <a:pathLst>
              <a:path w="2459461" h="3152585">
                <a:moveTo>
                  <a:pt x="0" y="0"/>
                </a:moveTo>
                <a:lnTo>
                  <a:pt x="2459461" y="0"/>
                </a:lnTo>
                <a:lnTo>
                  <a:pt x="2459461" y="3152585"/>
                </a:lnTo>
                <a:lnTo>
                  <a:pt x="0" y="3152585"/>
                </a:lnTo>
                <a:lnTo>
                  <a:pt x="0" y="0"/>
                </a:lnTo>
                <a:close/>
              </a:path>
            </a:pathLst>
          </a:custGeom>
          <a:blipFill>
            <a:blip r:embed="rId3"/>
            <a:stretch>
              <a:fillRect l="-11560" t="-1447" r="-10952" b="-21124"/>
            </a:stretch>
          </a:blipFill>
        </p:spPr>
      </p:sp>
      <p:sp>
        <p:nvSpPr>
          <p:cNvPr id="4" name="Freeform 4"/>
          <p:cNvSpPr/>
          <p:nvPr/>
        </p:nvSpPr>
        <p:spPr>
          <a:xfrm>
            <a:off x="7789778" y="3154027"/>
            <a:ext cx="2514669" cy="3152585"/>
          </a:xfrm>
          <a:custGeom>
            <a:avLst/>
            <a:gdLst/>
            <a:ahLst/>
            <a:cxnLst/>
            <a:rect l="l" t="t" r="r" b="b"/>
            <a:pathLst>
              <a:path w="2514669" h="3152585">
                <a:moveTo>
                  <a:pt x="0" y="0"/>
                </a:moveTo>
                <a:lnTo>
                  <a:pt x="2514669" y="0"/>
                </a:lnTo>
                <a:lnTo>
                  <a:pt x="2514669" y="3152585"/>
                </a:lnTo>
                <a:lnTo>
                  <a:pt x="0" y="3152585"/>
                </a:lnTo>
                <a:lnTo>
                  <a:pt x="0" y="0"/>
                </a:lnTo>
                <a:close/>
              </a:path>
            </a:pathLst>
          </a:custGeom>
          <a:blipFill>
            <a:blip r:embed="rId4"/>
            <a:stretch>
              <a:fillRect l="-7194" t="-7484" r="-9566" b="-11728"/>
            </a:stretch>
          </a:blipFill>
        </p:spPr>
      </p:sp>
      <p:sp>
        <p:nvSpPr>
          <p:cNvPr id="5" name="Freeform 5"/>
          <p:cNvSpPr/>
          <p:nvPr/>
        </p:nvSpPr>
        <p:spPr>
          <a:xfrm>
            <a:off x="11213696" y="3154027"/>
            <a:ext cx="2461028" cy="3152585"/>
          </a:xfrm>
          <a:custGeom>
            <a:avLst/>
            <a:gdLst/>
            <a:ahLst/>
            <a:cxnLst/>
            <a:rect l="l" t="t" r="r" b="b"/>
            <a:pathLst>
              <a:path w="2461028" h="3152585">
                <a:moveTo>
                  <a:pt x="0" y="0"/>
                </a:moveTo>
                <a:lnTo>
                  <a:pt x="2461028" y="0"/>
                </a:lnTo>
                <a:lnTo>
                  <a:pt x="2461028" y="3152585"/>
                </a:lnTo>
                <a:lnTo>
                  <a:pt x="0" y="3152585"/>
                </a:lnTo>
                <a:lnTo>
                  <a:pt x="0" y="0"/>
                </a:lnTo>
                <a:close/>
              </a:path>
            </a:pathLst>
          </a:custGeom>
          <a:blipFill>
            <a:blip r:embed="rId5"/>
            <a:stretch>
              <a:fillRect l="-3301" t="-1729" r="-4426"/>
            </a:stretch>
          </a:blipFill>
        </p:spPr>
      </p:sp>
      <p:sp>
        <p:nvSpPr>
          <p:cNvPr id="6" name="Freeform 6"/>
          <p:cNvSpPr/>
          <p:nvPr/>
        </p:nvSpPr>
        <p:spPr>
          <a:xfrm>
            <a:off x="14579599" y="3154027"/>
            <a:ext cx="2408219" cy="3152585"/>
          </a:xfrm>
          <a:custGeom>
            <a:avLst/>
            <a:gdLst/>
            <a:ahLst/>
            <a:cxnLst/>
            <a:rect l="l" t="t" r="r" b="b"/>
            <a:pathLst>
              <a:path w="2408219" h="3152585">
                <a:moveTo>
                  <a:pt x="0" y="0"/>
                </a:moveTo>
                <a:lnTo>
                  <a:pt x="2408219" y="0"/>
                </a:lnTo>
                <a:lnTo>
                  <a:pt x="2408219" y="3152585"/>
                </a:lnTo>
                <a:lnTo>
                  <a:pt x="0" y="3152585"/>
                </a:lnTo>
                <a:lnTo>
                  <a:pt x="0" y="0"/>
                </a:lnTo>
                <a:close/>
              </a:path>
            </a:pathLst>
          </a:custGeom>
          <a:blipFill>
            <a:blip r:embed="rId6"/>
            <a:stretch>
              <a:fillRect l="-7151" t="-5661" r="-6248" b="-6020"/>
            </a:stretch>
          </a:blipFill>
        </p:spPr>
      </p:sp>
      <p:sp>
        <p:nvSpPr>
          <p:cNvPr id="7" name="TextBox 7"/>
          <p:cNvSpPr txBox="1"/>
          <p:nvPr/>
        </p:nvSpPr>
        <p:spPr>
          <a:xfrm>
            <a:off x="1411026" y="876300"/>
            <a:ext cx="7421761" cy="1352257"/>
          </a:xfrm>
          <a:prstGeom prst="rect">
            <a:avLst/>
          </a:prstGeom>
        </p:spPr>
        <p:txBody>
          <a:bodyPr lIns="0" tIns="0" rIns="0" bIns="0" rtlCol="0" anchor="t">
            <a:spAutoFit/>
          </a:bodyPr>
          <a:lstStyle/>
          <a:p>
            <a:pPr algn="ctr">
              <a:lnSpc>
                <a:spcPts val="11041"/>
              </a:lnSpc>
              <a:spcBef>
                <a:spcPct val="0"/>
              </a:spcBef>
            </a:pPr>
            <a:r>
              <a:rPr lang="en-US" sz="7886" spc="-78">
                <a:solidFill>
                  <a:srgbClr val="000000"/>
                </a:solidFill>
                <a:latin typeface="DM Sans Bold"/>
              </a:rPr>
              <a:t>Team Members</a:t>
            </a:r>
          </a:p>
        </p:txBody>
      </p:sp>
      <p:sp>
        <p:nvSpPr>
          <p:cNvPr id="8" name="TextBox 8"/>
          <p:cNvSpPr txBox="1"/>
          <p:nvPr/>
        </p:nvSpPr>
        <p:spPr>
          <a:xfrm>
            <a:off x="0" y="6594997"/>
            <a:ext cx="4579295" cy="1109345"/>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Dissanayake DMBM</a:t>
            </a:r>
          </a:p>
          <a:p>
            <a:pPr algn="ctr">
              <a:lnSpc>
                <a:spcPts val="4759"/>
              </a:lnSpc>
            </a:pPr>
            <a:r>
              <a:rPr lang="en-US" sz="3399">
                <a:solidFill>
                  <a:srgbClr val="000000"/>
                </a:solidFill>
                <a:latin typeface="Canva Sans Bold"/>
              </a:rPr>
              <a:t>204047J</a:t>
            </a:r>
          </a:p>
        </p:txBody>
      </p:sp>
      <p:sp>
        <p:nvSpPr>
          <p:cNvPr id="9" name="TextBox 9"/>
          <p:cNvSpPr txBox="1"/>
          <p:nvPr/>
        </p:nvSpPr>
        <p:spPr>
          <a:xfrm>
            <a:off x="3438440" y="6594997"/>
            <a:ext cx="4579295" cy="1109345"/>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Herath PAUD</a:t>
            </a:r>
          </a:p>
          <a:p>
            <a:pPr algn="ctr">
              <a:lnSpc>
                <a:spcPts val="4759"/>
              </a:lnSpc>
            </a:pPr>
            <a:r>
              <a:rPr lang="en-US" sz="3399">
                <a:solidFill>
                  <a:srgbClr val="000000"/>
                </a:solidFill>
                <a:latin typeface="Canva Sans Bold"/>
              </a:rPr>
              <a:t>204074M</a:t>
            </a:r>
          </a:p>
        </p:txBody>
      </p:sp>
      <p:sp>
        <p:nvSpPr>
          <p:cNvPr id="10" name="TextBox 10"/>
          <p:cNvSpPr txBox="1"/>
          <p:nvPr/>
        </p:nvSpPr>
        <p:spPr>
          <a:xfrm>
            <a:off x="6854353" y="6594997"/>
            <a:ext cx="4579295" cy="1109345"/>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Jayathilaka PHP</a:t>
            </a:r>
          </a:p>
          <a:p>
            <a:pPr algn="ctr">
              <a:lnSpc>
                <a:spcPts val="4759"/>
              </a:lnSpc>
            </a:pPr>
            <a:r>
              <a:rPr lang="en-US" sz="3399">
                <a:solidFill>
                  <a:srgbClr val="000000"/>
                </a:solidFill>
                <a:latin typeface="Canva Sans Bold"/>
              </a:rPr>
              <a:t>204087F</a:t>
            </a:r>
          </a:p>
        </p:txBody>
      </p:sp>
      <p:sp>
        <p:nvSpPr>
          <p:cNvPr id="11" name="TextBox 11"/>
          <p:cNvSpPr txBox="1"/>
          <p:nvPr/>
        </p:nvSpPr>
        <p:spPr>
          <a:xfrm>
            <a:off x="10154563" y="6594997"/>
            <a:ext cx="4579295" cy="1109345"/>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Pathirana SPSN</a:t>
            </a:r>
          </a:p>
          <a:p>
            <a:pPr algn="ctr">
              <a:lnSpc>
                <a:spcPts val="4759"/>
              </a:lnSpc>
            </a:pPr>
            <a:r>
              <a:rPr lang="en-US" sz="3399">
                <a:solidFill>
                  <a:srgbClr val="000000"/>
                </a:solidFill>
                <a:latin typeface="Canva Sans Bold"/>
              </a:rPr>
              <a:t>204150TJ</a:t>
            </a:r>
          </a:p>
        </p:txBody>
      </p:sp>
      <p:sp>
        <p:nvSpPr>
          <p:cNvPr id="12" name="TextBox 12"/>
          <p:cNvSpPr txBox="1"/>
          <p:nvPr/>
        </p:nvSpPr>
        <p:spPr>
          <a:xfrm>
            <a:off x="13708705" y="6594997"/>
            <a:ext cx="4579295" cy="1109345"/>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Rathnayaka AMDB</a:t>
            </a:r>
          </a:p>
          <a:p>
            <a:pPr algn="ctr">
              <a:lnSpc>
                <a:spcPts val="4759"/>
              </a:lnSpc>
            </a:pPr>
            <a:r>
              <a:rPr lang="en-US" sz="3399">
                <a:solidFill>
                  <a:srgbClr val="000000"/>
                </a:solidFill>
                <a:latin typeface="Canva Sans Bold"/>
              </a:rPr>
              <a:t>204179N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2446049" y="1028700"/>
            <a:ext cx="14371598" cy="6645826"/>
          </a:xfrm>
          <a:custGeom>
            <a:avLst/>
            <a:gdLst/>
            <a:ahLst/>
            <a:cxnLst/>
            <a:rect l="l" t="t" r="r" b="b"/>
            <a:pathLst>
              <a:path w="14371598" h="6645826">
                <a:moveTo>
                  <a:pt x="0" y="0"/>
                </a:moveTo>
                <a:lnTo>
                  <a:pt x="14371597" y="0"/>
                </a:lnTo>
                <a:lnTo>
                  <a:pt x="14371597" y="6645826"/>
                </a:lnTo>
                <a:lnTo>
                  <a:pt x="0" y="6645826"/>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028700" y="1463965"/>
            <a:ext cx="4137463" cy="7359070"/>
          </a:xfrm>
          <a:custGeom>
            <a:avLst/>
            <a:gdLst/>
            <a:ahLst/>
            <a:cxnLst/>
            <a:rect l="l" t="t" r="r" b="b"/>
            <a:pathLst>
              <a:path w="4137463" h="7359070">
                <a:moveTo>
                  <a:pt x="0" y="0"/>
                </a:moveTo>
                <a:lnTo>
                  <a:pt x="4137463" y="0"/>
                </a:lnTo>
                <a:lnTo>
                  <a:pt x="4137463" y="7359070"/>
                </a:lnTo>
                <a:lnTo>
                  <a:pt x="0" y="7359070"/>
                </a:lnTo>
                <a:lnTo>
                  <a:pt x="0" y="0"/>
                </a:lnTo>
                <a:close/>
              </a:path>
            </a:pathLst>
          </a:custGeom>
          <a:blipFill>
            <a:blip r:embed="rId2"/>
            <a:stretch>
              <a:fillRect/>
            </a:stretch>
          </a:blipFill>
        </p:spPr>
      </p:sp>
      <p:sp>
        <p:nvSpPr>
          <p:cNvPr id="3" name="Freeform 3"/>
          <p:cNvSpPr/>
          <p:nvPr/>
        </p:nvSpPr>
        <p:spPr>
          <a:xfrm>
            <a:off x="7075268" y="1463965"/>
            <a:ext cx="4137463" cy="7359070"/>
          </a:xfrm>
          <a:custGeom>
            <a:avLst/>
            <a:gdLst/>
            <a:ahLst/>
            <a:cxnLst/>
            <a:rect l="l" t="t" r="r" b="b"/>
            <a:pathLst>
              <a:path w="4137463" h="7359070">
                <a:moveTo>
                  <a:pt x="0" y="0"/>
                </a:moveTo>
                <a:lnTo>
                  <a:pt x="4137464" y="0"/>
                </a:lnTo>
                <a:lnTo>
                  <a:pt x="4137464" y="7359070"/>
                </a:lnTo>
                <a:lnTo>
                  <a:pt x="0" y="7359070"/>
                </a:lnTo>
                <a:lnTo>
                  <a:pt x="0" y="0"/>
                </a:lnTo>
                <a:close/>
              </a:path>
            </a:pathLst>
          </a:custGeom>
          <a:blipFill>
            <a:blip r:embed="rId3"/>
            <a:stretch>
              <a:fillRect/>
            </a:stretch>
          </a:blipFill>
        </p:spPr>
      </p:sp>
      <p:sp>
        <p:nvSpPr>
          <p:cNvPr id="4" name="Freeform 4"/>
          <p:cNvSpPr/>
          <p:nvPr/>
        </p:nvSpPr>
        <p:spPr>
          <a:xfrm>
            <a:off x="12697407" y="1463965"/>
            <a:ext cx="4137463" cy="7359070"/>
          </a:xfrm>
          <a:custGeom>
            <a:avLst/>
            <a:gdLst/>
            <a:ahLst/>
            <a:cxnLst/>
            <a:rect l="l" t="t" r="r" b="b"/>
            <a:pathLst>
              <a:path w="4137463" h="7359070">
                <a:moveTo>
                  <a:pt x="0" y="0"/>
                </a:moveTo>
                <a:lnTo>
                  <a:pt x="4137463" y="0"/>
                </a:lnTo>
                <a:lnTo>
                  <a:pt x="4137463" y="7359070"/>
                </a:lnTo>
                <a:lnTo>
                  <a:pt x="0" y="7359070"/>
                </a:lnTo>
                <a:lnTo>
                  <a:pt x="0" y="0"/>
                </a:lnTo>
                <a:close/>
              </a:path>
            </a:pathLst>
          </a:custGeom>
          <a:blipFill>
            <a:blip r:embed="rId4"/>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028700" y="1463965"/>
            <a:ext cx="4137463" cy="7359070"/>
          </a:xfrm>
          <a:custGeom>
            <a:avLst/>
            <a:gdLst/>
            <a:ahLst/>
            <a:cxnLst/>
            <a:rect l="l" t="t" r="r" b="b"/>
            <a:pathLst>
              <a:path w="4137463" h="7359070">
                <a:moveTo>
                  <a:pt x="0" y="0"/>
                </a:moveTo>
                <a:lnTo>
                  <a:pt x="4137463" y="0"/>
                </a:lnTo>
                <a:lnTo>
                  <a:pt x="4137463" y="7359070"/>
                </a:lnTo>
                <a:lnTo>
                  <a:pt x="0" y="7359070"/>
                </a:lnTo>
                <a:lnTo>
                  <a:pt x="0" y="0"/>
                </a:lnTo>
                <a:close/>
              </a:path>
            </a:pathLst>
          </a:custGeom>
          <a:blipFill>
            <a:blip r:embed="rId2"/>
            <a:stretch>
              <a:fillRect/>
            </a:stretch>
          </a:blipFill>
        </p:spPr>
      </p:sp>
      <p:sp>
        <p:nvSpPr>
          <p:cNvPr id="3" name="Freeform 3"/>
          <p:cNvSpPr/>
          <p:nvPr/>
        </p:nvSpPr>
        <p:spPr>
          <a:xfrm>
            <a:off x="7075268" y="1463965"/>
            <a:ext cx="4137463" cy="7359070"/>
          </a:xfrm>
          <a:custGeom>
            <a:avLst/>
            <a:gdLst/>
            <a:ahLst/>
            <a:cxnLst/>
            <a:rect l="l" t="t" r="r" b="b"/>
            <a:pathLst>
              <a:path w="4137463" h="7359070">
                <a:moveTo>
                  <a:pt x="0" y="0"/>
                </a:moveTo>
                <a:lnTo>
                  <a:pt x="4137464" y="0"/>
                </a:lnTo>
                <a:lnTo>
                  <a:pt x="4137464" y="7359070"/>
                </a:lnTo>
                <a:lnTo>
                  <a:pt x="0" y="7359070"/>
                </a:lnTo>
                <a:lnTo>
                  <a:pt x="0" y="0"/>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7382" y="2023796"/>
            <a:ext cx="6876576" cy="7406190"/>
          </a:xfrm>
          <a:custGeom>
            <a:avLst/>
            <a:gdLst/>
            <a:ahLst/>
            <a:cxnLst/>
            <a:rect l="l" t="t" r="r" b="b"/>
            <a:pathLst>
              <a:path w="6876576" h="7406190">
                <a:moveTo>
                  <a:pt x="0" y="0"/>
                </a:moveTo>
                <a:lnTo>
                  <a:pt x="6876576" y="0"/>
                </a:lnTo>
                <a:lnTo>
                  <a:pt x="6876576" y="7406190"/>
                </a:lnTo>
                <a:lnTo>
                  <a:pt x="0" y="7406190"/>
                </a:lnTo>
                <a:lnTo>
                  <a:pt x="0" y="0"/>
                </a:lnTo>
                <a:close/>
              </a:path>
            </a:pathLst>
          </a:custGeom>
          <a:blipFill>
            <a:blip r:embed="rId2"/>
            <a:stretch>
              <a:fillRect/>
            </a:stretch>
          </a:blipFill>
        </p:spPr>
      </p:sp>
      <p:sp>
        <p:nvSpPr>
          <p:cNvPr id="3" name="Freeform 3"/>
          <p:cNvSpPr/>
          <p:nvPr/>
        </p:nvSpPr>
        <p:spPr>
          <a:xfrm>
            <a:off x="9144000" y="2023796"/>
            <a:ext cx="6850094" cy="7406190"/>
          </a:xfrm>
          <a:custGeom>
            <a:avLst/>
            <a:gdLst/>
            <a:ahLst/>
            <a:cxnLst/>
            <a:rect l="l" t="t" r="r" b="b"/>
            <a:pathLst>
              <a:path w="6850094" h="7406190">
                <a:moveTo>
                  <a:pt x="0" y="0"/>
                </a:moveTo>
                <a:lnTo>
                  <a:pt x="6850094" y="0"/>
                </a:lnTo>
                <a:lnTo>
                  <a:pt x="6850094" y="7406190"/>
                </a:lnTo>
                <a:lnTo>
                  <a:pt x="0" y="7406190"/>
                </a:lnTo>
                <a:lnTo>
                  <a:pt x="0" y="0"/>
                </a:lnTo>
                <a:close/>
              </a:path>
            </a:pathLst>
          </a:custGeom>
          <a:blipFill>
            <a:blip r:embed="rId3"/>
            <a:stretch>
              <a:fillRect/>
            </a:stretch>
          </a:blipFill>
        </p:spPr>
      </p:sp>
      <p:sp>
        <p:nvSpPr>
          <p:cNvPr id="4" name="TextBox 4"/>
          <p:cNvSpPr txBox="1"/>
          <p:nvPr/>
        </p:nvSpPr>
        <p:spPr>
          <a:xfrm>
            <a:off x="1427382" y="340360"/>
            <a:ext cx="7241884" cy="1410380"/>
          </a:xfrm>
          <a:prstGeom prst="rect">
            <a:avLst/>
          </a:prstGeom>
        </p:spPr>
        <p:txBody>
          <a:bodyPr lIns="0" tIns="0" rIns="0" bIns="0" rtlCol="0" anchor="t">
            <a:spAutoFit/>
          </a:bodyPr>
          <a:lstStyle/>
          <a:p>
            <a:pPr algn="ctr">
              <a:lnSpc>
                <a:spcPts val="11512"/>
              </a:lnSpc>
            </a:pPr>
            <a:r>
              <a:rPr lang="en-US" sz="8223">
                <a:solidFill>
                  <a:srgbClr val="000000"/>
                </a:solidFill>
                <a:latin typeface="Canva Sans Bold"/>
              </a:rPr>
              <a:t> Evaluation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5183" y="-171450"/>
            <a:ext cx="1408604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 </a:t>
            </a:r>
          </a:p>
        </p:txBody>
      </p:sp>
      <p:sp>
        <p:nvSpPr>
          <p:cNvPr id="3" name="TextBox 3"/>
          <p:cNvSpPr txBox="1"/>
          <p:nvPr/>
        </p:nvSpPr>
        <p:spPr>
          <a:xfrm>
            <a:off x="2331122" y="1613640"/>
            <a:ext cx="5135285"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Canva Sans Bold"/>
              </a:rPr>
              <a:t>Achievements </a:t>
            </a:r>
          </a:p>
        </p:txBody>
      </p:sp>
      <p:sp>
        <p:nvSpPr>
          <p:cNvPr id="4" name="TextBox 4"/>
          <p:cNvSpPr txBox="1"/>
          <p:nvPr/>
        </p:nvSpPr>
        <p:spPr>
          <a:xfrm>
            <a:off x="2071459" y="2794847"/>
            <a:ext cx="15536186" cy="6254496"/>
          </a:xfrm>
          <a:prstGeom prst="rect">
            <a:avLst/>
          </a:prstGeom>
        </p:spPr>
        <p:txBody>
          <a:bodyPr lIns="0" tIns="0" rIns="0" bIns="0" rtlCol="0" anchor="t">
            <a:spAutoFit/>
          </a:bodyPr>
          <a:lstStyle/>
          <a:p>
            <a:pPr marL="690881" lvl="1" indent="-345440" algn="just">
              <a:lnSpc>
                <a:spcPts val="4992"/>
              </a:lnSpc>
              <a:buFont typeface="Arial"/>
              <a:buChar char="•"/>
            </a:pPr>
            <a:r>
              <a:rPr lang="en-US" sz="3200">
                <a:solidFill>
                  <a:srgbClr val="000000"/>
                </a:solidFill>
                <a:latin typeface="DM Sans"/>
              </a:rPr>
              <a:t>The system makes tracking vehicle ownership and transfer efficient, eliminating the error-prone decentralized management solutions.</a:t>
            </a:r>
          </a:p>
          <a:p>
            <a:pPr marL="690881" lvl="1" indent="-345440" algn="just">
              <a:lnSpc>
                <a:spcPts val="4992"/>
              </a:lnSpc>
              <a:buFont typeface="Arial"/>
              <a:buChar char="•"/>
            </a:pPr>
            <a:r>
              <a:rPr lang="en-US" sz="3200">
                <a:solidFill>
                  <a:srgbClr val="000000"/>
                </a:solidFill>
                <a:latin typeface="DM Sans"/>
              </a:rPr>
              <a:t>The non-fungible tokens, vehicles can be uniquely represented on the blockchain, ensure accurate and tamper-proof records. </a:t>
            </a:r>
          </a:p>
          <a:p>
            <a:pPr marL="690881" lvl="1" indent="-345440" algn="just">
              <a:lnSpc>
                <a:spcPts val="4992"/>
              </a:lnSpc>
              <a:buFont typeface="Arial"/>
              <a:buChar char="•"/>
            </a:pPr>
            <a:r>
              <a:rPr lang="en-US" sz="3200">
                <a:solidFill>
                  <a:srgbClr val="000000"/>
                </a:solidFill>
                <a:latin typeface="DM Sans"/>
              </a:rPr>
              <a:t>The system provides a secure platform for storing and verifying essential documents. </a:t>
            </a:r>
          </a:p>
          <a:p>
            <a:pPr marL="690881" lvl="1" indent="-345440" algn="just">
              <a:lnSpc>
                <a:spcPts val="4992"/>
              </a:lnSpc>
              <a:buFont typeface="Arial"/>
              <a:buChar char="•"/>
            </a:pPr>
            <a:r>
              <a:rPr lang="en-US" sz="3200">
                <a:solidFill>
                  <a:srgbClr val="000000"/>
                </a:solidFill>
                <a:latin typeface="DM Sans"/>
              </a:rPr>
              <a:t>By leveraging self-sovereign identity, individuals can authenticate themselves and store their identity information in a mobile wallet.</a:t>
            </a:r>
          </a:p>
          <a:p>
            <a:pPr marL="690881" lvl="1" indent="-345440" algn="just">
              <a:lnSpc>
                <a:spcPts val="4992"/>
              </a:lnSpc>
              <a:buFont typeface="Arial"/>
              <a:buChar char="•"/>
            </a:pPr>
            <a:r>
              <a:rPr lang="en-US" sz="3200">
                <a:solidFill>
                  <a:srgbClr val="000000"/>
                </a:solidFill>
                <a:latin typeface="DM Sans"/>
              </a:rPr>
              <a:t>The system marketplace streamlines the buying and selling of vehicles, facilitating transparent and trustworthy ownership transfers.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6323" y="1107041"/>
            <a:ext cx="8105061" cy="979170"/>
          </a:xfrm>
          <a:prstGeom prst="rect">
            <a:avLst/>
          </a:prstGeom>
        </p:spPr>
        <p:txBody>
          <a:bodyPr lIns="0" tIns="0" rIns="0" bIns="0" rtlCol="0" anchor="t">
            <a:spAutoFit/>
          </a:bodyPr>
          <a:lstStyle/>
          <a:p>
            <a:pPr algn="ctr">
              <a:lnSpc>
                <a:spcPts val="7979"/>
              </a:lnSpc>
            </a:pPr>
            <a:r>
              <a:rPr lang="en-US" sz="5699">
                <a:solidFill>
                  <a:srgbClr val="000000"/>
                </a:solidFill>
                <a:latin typeface="Canva Sans Bold"/>
              </a:rPr>
              <a:t>Problem Encountered</a:t>
            </a:r>
          </a:p>
        </p:txBody>
      </p:sp>
      <p:sp>
        <p:nvSpPr>
          <p:cNvPr id="3" name="TextBox 3"/>
          <p:cNvSpPr txBox="1"/>
          <p:nvPr/>
        </p:nvSpPr>
        <p:spPr>
          <a:xfrm>
            <a:off x="2267245" y="2888964"/>
            <a:ext cx="14207206" cy="4973872"/>
          </a:xfrm>
          <a:prstGeom prst="rect">
            <a:avLst/>
          </a:prstGeom>
        </p:spPr>
        <p:txBody>
          <a:bodyPr lIns="0" tIns="0" rIns="0" bIns="0" rtlCol="0" anchor="t">
            <a:spAutoFit/>
          </a:bodyPr>
          <a:lstStyle/>
          <a:p>
            <a:pPr marL="875098" lvl="1" indent="-437549" algn="just">
              <a:lnSpc>
                <a:spcPts val="5674"/>
              </a:lnSpc>
              <a:buFont typeface="Arial"/>
              <a:buChar char="•"/>
            </a:pPr>
            <a:r>
              <a:rPr lang="en-US" sz="4053">
                <a:solidFill>
                  <a:srgbClr val="000000"/>
                </a:solidFill>
                <a:latin typeface="DM Sans"/>
              </a:rPr>
              <a:t>It is not possible to create a direct link between Indy and polygon blockchains because of that we can not make ultimate authenticate and autherization system. But we are going  manage it via a oracle and centralized blockchain client.</a:t>
            </a:r>
          </a:p>
          <a:p>
            <a:pPr algn="just">
              <a:lnSpc>
                <a:spcPts val="5674"/>
              </a:lnSpc>
            </a:pPr>
            <a:endParaRPr lang="en-US" sz="4053">
              <a:solidFill>
                <a:srgbClr val="000000"/>
              </a:solidFill>
              <a:latin typeface="DM Sans"/>
            </a:endParaRPr>
          </a:p>
          <a:p>
            <a:pPr marL="875098" lvl="1" indent="-437549" algn="just">
              <a:lnSpc>
                <a:spcPts val="5674"/>
              </a:lnSpc>
              <a:buFont typeface="Arial"/>
              <a:buChar char="•"/>
            </a:pPr>
            <a:r>
              <a:rPr lang="en-US" sz="4053">
                <a:solidFill>
                  <a:srgbClr val="000000"/>
                </a:solidFill>
                <a:latin typeface="DM Sans"/>
              </a:rPr>
              <a:t>Lack of support for indy blockchain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560002" y="1028700"/>
            <a:ext cx="5684951" cy="2003815"/>
            <a:chOff x="0" y="0"/>
            <a:chExt cx="7579935" cy="2671754"/>
          </a:xfrm>
        </p:grpSpPr>
        <p:sp>
          <p:nvSpPr>
            <p:cNvPr id="3" name="Freeform 3"/>
            <p:cNvSpPr/>
            <p:nvPr/>
          </p:nvSpPr>
          <p:spPr>
            <a:xfrm>
              <a:off x="0" y="0"/>
              <a:ext cx="7579935" cy="2671754"/>
            </a:xfrm>
            <a:custGeom>
              <a:avLst/>
              <a:gdLst/>
              <a:ahLst/>
              <a:cxnLst/>
              <a:rect l="l" t="t" r="r" b="b"/>
              <a:pathLst>
                <a:path w="7579935" h="2671754">
                  <a:moveTo>
                    <a:pt x="0" y="0"/>
                  </a:moveTo>
                  <a:lnTo>
                    <a:pt x="7579935" y="0"/>
                  </a:lnTo>
                  <a:lnTo>
                    <a:pt x="7579935" y="2671754"/>
                  </a:lnTo>
                  <a:lnTo>
                    <a:pt x="0" y="2671754"/>
                  </a:lnTo>
                  <a:lnTo>
                    <a:pt x="0" y="0"/>
                  </a:lnTo>
                  <a:close/>
                </a:path>
              </a:pathLst>
            </a:custGeom>
            <a:blipFill>
              <a:blip r:embed="rId2">
                <a:extLst>
                  <a:ext uri="{96DAC541-7B7A-43D3-8B79-37D633B846F1}">
                    <asvg:svgBlip xmlns:asvg="http://schemas.microsoft.com/office/drawing/2016/SVG/main" r:embed="rId3"/>
                  </a:ext>
                </a:extLst>
              </a:blip>
              <a:stretch>
                <a:fillRect t="-1067" b="-1067"/>
              </a:stretch>
            </a:blipFill>
          </p:spPr>
        </p:sp>
        <p:sp>
          <p:nvSpPr>
            <p:cNvPr id="4" name="TextBox 4"/>
            <p:cNvSpPr txBox="1"/>
            <p:nvPr/>
          </p:nvSpPr>
          <p:spPr>
            <a:xfrm>
              <a:off x="1084768" y="307748"/>
              <a:ext cx="5410398" cy="999617"/>
            </a:xfrm>
            <a:prstGeom prst="rect">
              <a:avLst/>
            </a:prstGeom>
          </p:spPr>
          <p:txBody>
            <a:bodyPr lIns="0" tIns="0" rIns="0" bIns="0" rtlCol="0" anchor="t">
              <a:spAutoFit/>
            </a:bodyPr>
            <a:lstStyle/>
            <a:p>
              <a:pPr>
                <a:lnSpc>
                  <a:spcPts val="5622"/>
                </a:lnSpc>
              </a:pPr>
              <a:r>
                <a:rPr lang="en-US" sz="5355" spc="-53">
                  <a:solidFill>
                    <a:srgbClr val="FEFEFE"/>
                  </a:solidFill>
                  <a:latin typeface="DM Sans"/>
                </a:rPr>
                <a:t>Futther Work</a:t>
              </a:r>
            </a:p>
          </p:txBody>
        </p:sp>
      </p:grpSp>
      <p:sp>
        <p:nvSpPr>
          <p:cNvPr id="5" name="Freeform 5"/>
          <p:cNvSpPr/>
          <p:nvPr/>
        </p:nvSpPr>
        <p:spPr>
          <a:xfrm>
            <a:off x="13752116" y="1461423"/>
            <a:ext cx="2920285" cy="7796877"/>
          </a:xfrm>
          <a:custGeom>
            <a:avLst/>
            <a:gdLst/>
            <a:ahLst/>
            <a:cxnLst/>
            <a:rect l="l" t="t" r="r" b="b"/>
            <a:pathLst>
              <a:path w="2920285" h="7796877">
                <a:moveTo>
                  <a:pt x="0" y="0"/>
                </a:moveTo>
                <a:lnTo>
                  <a:pt x="2920285" y="0"/>
                </a:lnTo>
                <a:lnTo>
                  <a:pt x="2920285" y="7796877"/>
                </a:lnTo>
                <a:lnTo>
                  <a:pt x="0" y="7796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3587924"/>
            <a:ext cx="12529017" cy="5454015"/>
          </a:xfrm>
          <a:prstGeom prst="rect">
            <a:avLst/>
          </a:prstGeom>
        </p:spPr>
        <p:txBody>
          <a:bodyPr lIns="0" tIns="0" rIns="0" bIns="0" rtlCol="0" anchor="t">
            <a:spAutoFit/>
          </a:bodyPr>
          <a:lstStyle/>
          <a:p>
            <a:pPr marL="777240" lvl="1" indent="-388620" algn="just">
              <a:lnSpc>
                <a:spcPts val="5400"/>
              </a:lnSpc>
              <a:buFont typeface="Arial"/>
              <a:buChar char="•"/>
            </a:pPr>
            <a:r>
              <a:rPr lang="en-US" sz="3600">
                <a:solidFill>
                  <a:srgbClr val="000000"/>
                </a:solidFill>
                <a:latin typeface="DM Sans"/>
              </a:rPr>
              <a:t>Introduce a new cryptocurrency to do transactions in the marketplace when selling and buying vehicles. </a:t>
            </a:r>
          </a:p>
          <a:p>
            <a:pPr algn="just">
              <a:lnSpc>
                <a:spcPts val="5400"/>
              </a:lnSpc>
            </a:pPr>
            <a:endParaRPr lang="en-US" sz="3600">
              <a:solidFill>
                <a:srgbClr val="000000"/>
              </a:solidFill>
              <a:latin typeface="DM Sans"/>
            </a:endParaRPr>
          </a:p>
          <a:p>
            <a:pPr marL="777240" lvl="1" indent="-388620" algn="just">
              <a:lnSpc>
                <a:spcPts val="5400"/>
              </a:lnSpc>
              <a:buFont typeface="Arial"/>
              <a:buChar char="•"/>
            </a:pPr>
            <a:r>
              <a:rPr lang="en-US" sz="3600">
                <a:solidFill>
                  <a:srgbClr val="000000"/>
                </a:solidFill>
                <a:latin typeface="DM Sans"/>
              </a:rPr>
              <a:t>Add a verification with the database maintained by the government with vehicle details parallel to the manual verification process.</a:t>
            </a:r>
          </a:p>
          <a:p>
            <a:pPr algn="just">
              <a:lnSpc>
                <a:spcPts val="5400"/>
              </a:lnSpc>
            </a:pPr>
            <a:endParaRPr lang="en-US" sz="3600">
              <a:solidFill>
                <a:srgbClr val="000000"/>
              </a:solidFill>
              <a:latin typeface="DM Sans"/>
            </a:endParaRPr>
          </a:p>
          <a:p>
            <a:pPr marL="777240" lvl="1" indent="-388620" algn="just">
              <a:lnSpc>
                <a:spcPts val="5400"/>
              </a:lnSpc>
              <a:buFont typeface="Arial"/>
              <a:buChar char="•"/>
            </a:pPr>
            <a:r>
              <a:rPr lang="en-US" sz="3600">
                <a:solidFill>
                  <a:srgbClr val="000000"/>
                </a:solidFill>
                <a:latin typeface="DM Sans"/>
              </a:rPr>
              <a:t>Install Kubernets for production.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2974418" y="3375250"/>
            <a:ext cx="13018055" cy="1566544"/>
          </a:xfrm>
          <a:prstGeom prst="rect">
            <a:avLst/>
          </a:prstGeom>
        </p:spPr>
        <p:txBody>
          <a:bodyPr lIns="0" tIns="0" rIns="0" bIns="0" rtlCol="0" anchor="t">
            <a:spAutoFit/>
          </a:bodyPr>
          <a:lstStyle/>
          <a:p>
            <a:pPr algn="ctr">
              <a:lnSpc>
                <a:spcPts val="12880"/>
              </a:lnSpc>
            </a:pPr>
            <a:r>
              <a:rPr lang="en-US" sz="9200">
                <a:solidFill>
                  <a:srgbClr val="000000"/>
                </a:solidFill>
                <a:latin typeface="DM Sans Bold"/>
              </a:rPr>
              <a:t>Individual Contribution</a:t>
            </a:r>
          </a:p>
        </p:txBody>
      </p:sp>
      <p:sp>
        <p:nvSpPr>
          <p:cNvPr id="3" name="Freeform 3"/>
          <p:cNvSpPr/>
          <p:nvPr/>
        </p:nvSpPr>
        <p:spPr>
          <a:xfrm>
            <a:off x="691397" y="509284"/>
            <a:ext cx="2057400" cy="4114800"/>
          </a:xfrm>
          <a:custGeom>
            <a:avLst/>
            <a:gdLst/>
            <a:ahLst/>
            <a:cxnLst/>
            <a:rect l="l" t="t" r="r" b="b"/>
            <a:pathLst>
              <a:path w="2057400" h="4114800">
                <a:moveTo>
                  <a:pt x="0" y="0"/>
                </a:moveTo>
                <a:lnTo>
                  <a:pt x="2057400" y="0"/>
                </a:lnTo>
                <a:lnTo>
                  <a:pt x="20574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679261" y="5841047"/>
            <a:ext cx="1909175" cy="4173061"/>
          </a:xfrm>
          <a:custGeom>
            <a:avLst/>
            <a:gdLst/>
            <a:ahLst/>
            <a:cxnLst/>
            <a:rect l="l" t="t" r="r" b="b"/>
            <a:pathLst>
              <a:path w="1909175" h="4173061">
                <a:moveTo>
                  <a:pt x="0" y="0"/>
                </a:moveTo>
                <a:lnTo>
                  <a:pt x="1909176" y="0"/>
                </a:lnTo>
                <a:lnTo>
                  <a:pt x="1909176" y="4173061"/>
                </a:lnTo>
                <a:lnTo>
                  <a:pt x="0" y="4173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905184" y="863252"/>
            <a:ext cx="12626040" cy="7043935"/>
          </a:xfrm>
          <a:prstGeom prst="rect">
            <a:avLst/>
          </a:prstGeom>
        </p:spPr>
        <p:txBody>
          <a:bodyPr lIns="0" tIns="0" rIns="0" bIns="0" rtlCol="0" anchor="t">
            <a:spAutoFit/>
          </a:bodyPr>
          <a:lstStyle/>
          <a:p>
            <a:pPr algn="ctr">
              <a:lnSpc>
                <a:spcPts val="1090"/>
              </a:lnSpc>
            </a:pPr>
            <a:endParaRPr/>
          </a:p>
          <a:p>
            <a:pPr algn="ctr">
              <a:lnSpc>
                <a:spcPts val="1090"/>
              </a:lnSpc>
            </a:pPr>
            <a:endParaRPr/>
          </a:p>
          <a:p>
            <a:pPr algn="ctr">
              <a:lnSpc>
                <a:spcPts val="1090"/>
              </a:lnSpc>
            </a:pPr>
            <a:endParaRPr/>
          </a:p>
          <a:p>
            <a:pPr algn="ctr">
              <a:lnSpc>
                <a:spcPts val="1090"/>
              </a:lnSpc>
            </a:pPr>
            <a:endParaRPr/>
          </a:p>
          <a:p>
            <a:pPr marL="770855" lvl="1" indent="-385428">
              <a:lnSpc>
                <a:spcPts val="8247"/>
              </a:lnSpc>
              <a:buFont typeface="Arial"/>
              <a:buChar char="•"/>
            </a:pPr>
            <a:r>
              <a:rPr lang="en-US" sz="3570">
                <a:solidFill>
                  <a:srgbClr val="000000"/>
                </a:solidFill>
                <a:latin typeface="DM Sans"/>
              </a:rPr>
              <a:t>204047J      Dissanayake D.M.B.M.    -    NFT Minter</a:t>
            </a:r>
          </a:p>
          <a:p>
            <a:pPr marL="770855" lvl="1" indent="-385428">
              <a:lnSpc>
                <a:spcPts val="8247"/>
              </a:lnSpc>
              <a:buFont typeface="Arial"/>
              <a:buChar char="•"/>
            </a:pPr>
            <a:r>
              <a:rPr lang="en-US" sz="3570">
                <a:solidFill>
                  <a:srgbClr val="000000"/>
                </a:solidFill>
                <a:latin typeface="DM Sans"/>
              </a:rPr>
              <a:t>204074M     Herath P.A.U.D.               -    Mobile Wallet </a:t>
            </a:r>
          </a:p>
          <a:p>
            <a:pPr marL="770855" lvl="1" indent="-385428">
              <a:lnSpc>
                <a:spcPts val="8247"/>
              </a:lnSpc>
              <a:buFont typeface="Arial"/>
              <a:buChar char="•"/>
            </a:pPr>
            <a:r>
              <a:rPr lang="en-US" sz="3570">
                <a:solidFill>
                  <a:srgbClr val="000000"/>
                </a:solidFill>
                <a:latin typeface="DM Sans"/>
              </a:rPr>
              <a:t>204087F      Jayathilaka P.H.P.           -    NFT Marketplace</a:t>
            </a:r>
          </a:p>
          <a:p>
            <a:pPr marL="770855" lvl="1" indent="-385428">
              <a:lnSpc>
                <a:spcPts val="8247"/>
              </a:lnSpc>
              <a:buFont typeface="Arial"/>
              <a:buChar char="•"/>
            </a:pPr>
            <a:r>
              <a:rPr lang="en-US" sz="3570">
                <a:solidFill>
                  <a:srgbClr val="000000"/>
                </a:solidFill>
                <a:latin typeface="DM Sans"/>
              </a:rPr>
              <a:t>204150T       Pathirana S.P.S.N.           -    SSI Verifier</a:t>
            </a:r>
          </a:p>
          <a:p>
            <a:pPr marL="770855" lvl="1" indent="-385428">
              <a:lnSpc>
                <a:spcPts val="8247"/>
              </a:lnSpc>
              <a:buFont typeface="Arial"/>
              <a:buChar char="•"/>
            </a:pPr>
            <a:r>
              <a:rPr lang="en-US" sz="3570">
                <a:solidFill>
                  <a:srgbClr val="000000"/>
                </a:solidFill>
                <a:latin typeface="DM Sans"/>
              </a:rPr>
              <a:t>204179N       Rathnayaka A.M.D.B.      -    SSI Issuer</a:t>
            </a:r>
          </a:p>
          <a:p>
            <a:pPr algn="ctr">
              <a:lnSpc>
                <a:spcPts val="4998"/>
              </a:lnSpc>
            </a:pPr>
            <a:endParaRPr lang="en-US" sz="3570">
              <a:solidFill>
                <a:srgbClr val="000000"/>
              </a:solidFill>
              <a:latin typeface="DM Sans"/>
            </a:endParaRPr>
          </a:p>
          <a:p>
            <a:pPr algn="ctr">
              <a:lnSpc>
                <a:spcPts val="1090"/>
              </a:lnSpc>
            </a:pPr>
            <a:endParaRPr lang="en-US" sz="3570">
              <a:solidFill>
                <a:srgbClr val="000000"/>
              </a:solidFill>
              <a:latin typeface="DM Sans"/>
            </a:endParaRPr>
          </a:p>
          <a:p>
            <a:pPr algn="ctr">
              <a:lnSpc>
                <a:spcPts val="1090"/>
              </a:lnSpc>
            </a:pPr>
            <a:endParaRPr lang="en-US" sz="3570">
              <a:solidFill>
                <a:srgbClr val="000000"/>
              </a:solidFill>
              <a:latin typeface="DM Sans"/>
            </a:endParaRPr>
          </a:p>
          <a:p>
            <a:pPr algn="ctr">
              <a:lnSpc>
                <a:spcPts val="1090"/>
              </a:lnSpc>
            </a:pPr>
            <a:endParaRPr lang="en-US" sz="3570">
              <a:solidFill>
                <a:srgbClr val="000000"/>
              </a:solidFill>
              <a:latin typeface="DM Sans"/>
            </a:endParaRPr>
          </a:p>
          <a:p>
            <a:pPr algn="ctr">
              <a:lnSpc>
                <a:spcPts val="1090"/>
              </a:lnSpc>
            </a:pPr>
            <a:endParaRPr lang="en-US" sz="3570">
              <a:solidFill>
                <a:srgbClr val="000000"/>
              </a:solidFill>
              <a:latin typeface="DM Sans"/>
            </a:endParaRPr>
          </a:p>
          <a:p>
            <a:pPr algn="ctr">
              <a:lnSpc>
                <a:spcPts val="1090"/>
              </a:lnSpc>
              <a:spcBef>
                <a:spcPct val="0"/>
              </a:spcBef>
            </a:pPr>
            <a:endParaRPr lang="en-US" sz="3570">
              <a:solidFill>
                <a:srgbClr val="000000"/>
              </a:solidFill>
              <a:latin typeface="DM Sans"/>
            </a:endParaRPr>
          </a:p>
        </p:txBody>
      </p:sp>
      <p:sp>
        <p:nvSpPr>
          <p:cNvPr id="3" name="Freeform 3"/>
          <p:cNvSpPr/>
          <p:nvPr/>
        </p:nvSpPr>
        <p:spPr>
          <a:xfrm>
            <a:off x="14251061" y="5849788"/>
            <a:ext cx="3501957" cy="4114800"/>
          </a:xfrm>
          <a:custGeom>
            <a:avLst/>
            <a:gdLst/>
            <a:ahLst/>
            <a:cxnLst/>
            <a:rect l="l" t="t" r="r" b="b"/>
            <a:pathLst>
              <a:path w="3501957" h="4114800">
                <a:moveTo>
                  <a:pt x="0" y="0"/>
                </a:moveTo>
                <a:lnTo>
                  <a:pt x="3501957" y="0"/>
                </a:lnTo>
                <a:lnTo>
                  <a:pt x="35019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92253" y="404878"/>
            <a:ext cx="3672670" cy="3665992"/>
          </a:xfrm>
          <a:custGeom>
            <a:avLst/>
            <a:gdLst/>
            <a:ahLst/>
            <a:cxnLst/>
            <a:rect l="l" t="t" r="r" b="b"/>
            <a:pathLst>
              <a:path w="3672670" h="3665992">
                <a:moveTo>
                  <a:pt x="0" y="0"/>
                </a:moveTo>
                <a:lnTo>
                  <a:pt x="3672670" y="0"/>
                </a:lnTo>
                <a:lnTo>
                  <a:pt x="3672670" y="3665992"/>
                </a:lnTo>
                <a:lnTo>
                  <a:pt x="0" y="3665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87169" y="6052375"/>
            <a:ext cx="3672670" cy="3665992"/>
          </a:xfrm>
          <a:custGeom>
            <a:avLst/>
            <a:gdLst/>
            <a:ahLst/>
            <a:cxnLst/>
            <a:rect l="l" t="t" r="r" b="b"/>
            <a:pathLst>
              <a:path w="3672670" h="3665992">
                <a:moveTo>
                  <a:pt x="0" y="0"/>
                </a:moveTo>
                <a:lnTo>
                  <a:pt x="3672670" y="0"/>
                </a:lnTo>
                <a:lnTo>
                  <a:pt x="3672670" y="3665992"/>
                </a:lnTo>
                <a:lnTo>
                  <a:pt x="0" y="3665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37023" y="3904604"/>
            <a:ext cx="16027900" cy="2432088"/>
          </a:xfrm>
          <a:prstGeom prst="rect">
            <a:avLst/>
          </a:prstGeom>
        </p:spPr>
        <p:txBody>
          <a:bodyPr lIns="0" tIns="0" rIns="0" bIns="0" rtlCol="0" anchor="t">
            <a:spAutoFit/>
          </a:bodyPr>
          <a:lstStyle/>
          <a:p>
            <a:pPr algn="ctr">
              <a:lnSpc>
                <a:spcPts val="17209"/>
              </a:lnSpc>
            </a:pPr>
            <a:r>
              <a:rPr lang="en-US" sz="20987">
                <a:solidFill>
                  <a:srgbClr val="4E2780"/>
                </a:solidFill>
                <a:latin typeface="Alegreya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821586" y="2700047"/>
            <a:ext cx="6236205" cy="879586"/>
            <a:chOff x="0" y="0"/>
            <a:chExt cx="15442228" cy="2178050"/>
          </a:xfrm>
        </p:grpSpPr>
        <p:sp>
          <p:nvSpPr>
            <p:cNvPr id="3" name="Freeform 3"/>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4" name="Group 4"/>
          <p:cNvGrpSpPr/>
          <p:nvPr/>
        </p:nvGrpSpPr>
        <p:grpSpPr>
          <a:xfrm>
            <a:off x="1374257" y="2690730"/>
            <a:ext cx="894658" cy="888902"/>
            <a:chOff x="0" y="0"/>
            <a:chExt cx="735568" cy="730836"/>
          </a:xfrm>
        </p:grpSpPr>
        <p:sp>
          <p:nvSpPr>
            <p:cNvPr id="5" name="Freeform 5"/>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6" name="TextBox 6"/>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1</a:t>
              </a:r>
            </a:p>
          </p:txBody>
        </p:sp>
      </p:grpSp>
      <p:grpSp>
        <p:nvGrpSpPr>
          <p:cNvPr id="7" name="Group 7"/>
          <p:cNvGrpSpPr/>
          <p:nvPr/>
        </p:nvGrpSpPr>
        <p:grpSpPr>
          <a:xfrm rot="-10800000">
            <a:off x="1755534" y="3671720"/>
            <a:ext cx="6302257" cy="888902"/>
            <a:chOff x="0" y="0"/>
            <a:chExt cx="15442228" cy="2178050"/>
          </a:xfrm>
        </p:grpSpPr>
        <p:sp>
          <p:nvSpPr>
            <p:cNvPr id="8" name="Freeform 8"/>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9" name="Group 9"/>
          <p:cNvGrpSpPr/>
          <p:nvPr/>
        </p:nvGrpSpPr>
        <p:grpSpPr>
          <a:xfrm>
            <a:off x="1374257" y="3671720"/>
            <a:ext cx="894658" cy="888902"/>
            <a:chOff x="0" y="0"/>
            <a:chExt cx="735568" cy="730836"/>
          </a:xfrm>
        </p:grpSpPr>
        <p:sp>
          <p:nvSpPr>
            <p:cNvPr id="10" name="Freeform 10"/>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11" name="TextBox 11"/>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2</a:t>
              </a:r>
            </a:p>
          </p:txBody>
        </p:sp>
      </p:grpSp>
      <p:grpSp>
        <p:nvGrpSpPr>
          <p:cNvPr id="12" name="Group 12"/>
          <p:cNvGrpSpPr/>
          <p:nvPr/>
        </p:nvGrpSpPr>
        <p:grpSpPr>
          <a:xfrm rot="-10800000">
            <a:off x="1755534" y="4684154"/>
            <a:ext cx="6302257" cy="888902"/>
            <a:chOff x="0" y="0"/>
            <a:chExt cx="15442228" cy="2178050"/>
          </a:xfrm>
        </p:grpSpPr>
        <p:sp>
          <p:nvSpPr>
            <p:cNvPr id="13" name="Freeform 13"/>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14" name="Group 14"/>
          <p:cNvGrpSpPr/>
          <p:nvPr/>
        </p:nvGrpSpPr>
        <p:grpSpPr>
          <a:xfrm>
            <a:off x="1374257" y="4684154"/>
            <a:ext cx="894658" cy="888902"/>
            <a:chOff x="0" y="0"/>
            <a:chExt cx="735568" cy="730836"/>
          </a:xfrm>
        </p:grpSpPr>
        <p:sp>
          <p:nvSpPr>
            <p:cNvPr id="15" name="Freeform 15"/>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16" name="TextBox 16"/>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3</a:t>
              </a:r>
            </a:p>
          </p:txBody>
        </p:sp>
      </p:grpSp>
      <p:grpSp>
        <p:nvGrpSpPr>
          <p:cNvPr id="17" name="Group 17"/>
          <p:cNvGrpSpPr/>
          <p:nvPr/>
        </p:nvGrpSpPr>
        <p:grpSpPr>
          <a:xfrm rot="-10800000">
            <a:off x="1755534" y="5668306"/>
            <a:ext cx="6302257" cy="888902"/>
            <a:chOff x="0" y="0"/>
            <a:chExt cx="15442228" cy="2178050"/>
          </a:xfrm>
        </p:grpSpPr>
        <p:sp>
          <p:nvSpPr>
            <p:cNvPr id="18" name="Freeform 18"/>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19" name="Group 19"/>
          <p:cNvGrpSpPr/>
          <p:nvPr/>
        </p:nvGrpSpPr>
        <p:grpSpPr>
          <a:xfrm>
            <a:off x="1374257" y="5668306"/>
            <a:ext cx="894658" cy="888902"/>
            <a:chOff x="0" y="0"/>
            <a:chExt cx="735568" cy="730836"/>
          </a:xfrm>
        </p:grpSpPr>
        <p:sp>
          <p:nvSpPr>
            <p:cNvPr id="20" name="Freeform 20"/>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21" name="TextBox 21"/>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4</a:t>
              </a:r>
            </a:p>
          </p:txBody>
        </p:sp>
      </p:grpSp>
      <p:sp>
        <p:nvSpPr>
          <p:cNvPr id="22" name="TextBox 22"/>
          <p:cNvSpPr txBox="1"/>
          <p:nvPr/>
        </p:nvSpPr>
        <p:spPr>
          <a:xfrm>
            <a:off x="2596753" y="3851034"/>
            <a:ext cx="4619817" cy="547370"/>
          </a:xfrm>
          <a:prstGeom prst="rect">
            <a:avLst/>
          </a:prstGeom>
        </p:spPr>
        <p:txBody>
          <a:bodyPr lIns="0" tIns="0" rIns="0" bIns="0" rtlCol="0" anchor="t">
            <a:spAutoFit/>
          </a:bodyPr>
          <a:lstStyle/>
          <a:p>
            <a:pPr>
              <a:lnSpc>
                <a:spcPts val="4480"/>
              </a:lnSpc>
            </a:pPr>
            <a:r>
              <a:rPr lang="en-US" sz="3200">
                <a:solidFill>
                  <a:srgbClr val="000000"/>
                </a:solidFill>
                <a:latin typeface="DM Sans"/>
              </a:rPr>
              <a:t>Problem in Brief</a:t>
            </a:r>
          </a:p>
        </p:txBody>
      </p:sp>
      <p:sp>
        <p:nvSpPr>
          <p:cNvPr id="23" name="TextBox 23"/>
          <p:cNvSpPr txBox="1"/>
          <p:nvPr/>
        </p:nvSpPr>
        <p:spPr>
          <a:xfrm>
            <a:off x="2596753" y="4836478"/>
            <a:ext cx="5859083" cy="547370"/>
          </a:xfrm>
          <a:prstGeom prst="rect">
            <a:avLst/>
          </a:prstGeom>
        </p:spPr>
        <p:txBody>
          <a:bodyPr lIns="0" tIns="0" rIns="0" bIns="0" rtlCol="0" anchor="t">
            <a:spAutoFit/>
          </a:bodyPr>
          <a:lstStyle/>
          <a:p>
            <a:pPr marL="0" lvl="1" indent="0" algn="l">
              <a:lnSpc>
                <a:spcPts val="4480"/>
              </a:lnSpc>
              <a:spcBef>
                <a:spcPct val="0"/>
              </a:spcBef>
            </a:pPr>
            <a:r>
              <a:rPr lang="en-US" sz="3200" dirty="0">
                <a:solidFill>
                  <a:srgbClr val="000000"/>
                </a:solidFill>
                <a:latin typeface="DM Sans"/>
              </a:rPr>
              <a:t>Background and Motivation</a:t>
            </a:r>
          </a:p>
        </p:txBody>
      </p:sp>
      <p:sp>
        <p:nvSpPr>
          <p:cNvPr id="24" name="TextBox 24"/>
          <p:cNvSpPr txBox="1"/>
          <p:nvPr/>
        </p:nvSpPr>
        <p:spPr>
          <a:xfrm>
            <a:off x="2546658" y="5809061"/>
            <a:ext cx="4619817" cy="547370"/>
          </a:xfrm>
          <a:prstGeom prst="rect">
            <a:avLst/>
          </a:prstGeom>
        </p:spPr>
        <p:txBody>
          <a:bodyPr lIns="0" tIns="0" rIns="0" bIns="0" rtlCol="0" anchor="t">
            <a:spAutoFit/>
          </a:bodyPr>
          <a:lstStyle/>
          <a:p>
            <a:pPr marL="0" lvl="1" indent="0" algn="l">
              <a:lnSpc>
                <a:spcPts val="4480"/>
              </a:lnSpc>
              <a:spcBef>
                <a:spcPct val="0"/>
              </a:spcBef>
            </a:pPr>
            <a:r>
              <a:rPr lang="en-US" sz="3200">
                <a:solidFill>
                  <a:srgbClr val="000000"/>
                </a:solidFill>
                <a:latin typeface="DM Sans"/>
              </a:rPr>
              <a:t>Aim</a:t>
            </a:r>
          </a:p>
        </p:txBody>
      </p:sp>
      <p:grpSp>
        <p:nvGrpSpPr>
          <p:cNvPr id="25" name="Group 25"/>
          <p:cNvGrpSpPr/>
          <p:nvPr/>
        </p:nvGrpSpPr>
        <p:grpSpPr>
          <a:xfrm rot="-10800000">
            <a:off x="1755534" y="6681033"/>
            <a:ext cx="6302257" cy="888902"/>
            <a:chOff x="0" y="0"/>
            <a:chExt cx="15442228" cy="2178050"/>
          </a:xfrm>
        </p:grpSpPr>
        <p:sp>
          <p:nvSpPr>
            <p:cNvPr id="26" name="Freeform 26"/>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sp>
        <p:nvSpPr>
          <p:cNvPr id="27" name="TextBox 27"/>
          <p:cNvSpPr txBox="1"/>
          <p:nvPr/>
        </p:nvSpPr>
        <p:spPr>
          <a:xfrm>
            <a:off x="2546658" y="6818462"/>
            <a:ext cx="4515042" cy="547370"/>
          </a:xfrm>
          <a:prstGeom prst="rect">
            <a:avLst/>
          </a:prstGeom>
        </p:spPr>
        <p:txBody>
          <a:bodyPr lIns="0" tIns="0" rIns="0" bIns="0" rtlCol="0" anchor="t">
            <a:spAutoFit/>
          </a:bodyPr>
          <a:lstStyle/>
          <a:p>
            <a:pPr marL="0" lvl="1" indent="0" algn="l">
              <a:lnSpc>
                <a:spcPts val="4480"/>
              </a:lnSpc>
              <a:spcBef>
                <a:spcPct val="0"/>
              </a:spcBef>
            </a:pPr>
            <a:r>
              <a:rPr lang="en-US" sz="3200">
                <a:solidFill>
                  <a:srgbClr val="000000"/>
                </a:solidFill>
                <a:latin typeface="DM Sans"/>
              </a:rPr>
              <a:t>Objectives</a:t>
            </a:r>
          </a:p>
        </p:txBody>
      </p:sp>
      <p:grpSp>
        <p:nvGrpSpPr>
          <p:cNvPr id="28" name="Group 28"/>
          <p:cNvGrpSpPr/>
          <p:nvPr/>
        </p:nvGrpSpPr>
        <p:grpSpPr>
          <a:xfrm>
            <a:off x="1374257" y="-226910"/>
            <a:ext cx="9253799" cy="4480510"/>
            <a:chOff x="0" y="-123825"/>
            <a:chExt cx="1934452" cy="936625"/>
          </a:xfrm>
        </p:grpSpPr>
        <p:sp>
          <p:nvSpPr>
            <p:cNvPr id="29" name="Freeform 29"/>
            <p:cNvSpPr/>
            <p:nvPr/>
          </p:nvSpPr>
          <p:spPr>
            <a:xfrm>
              <a:off x="0" y="0"/>
              <a:ext cx="1934452" cy="277306"/>
            </a:xfrm>
            <a:custGeom>
              <a:avLst/>
              <a:gdLst/>
              <a:ahLst/>
              <a:cxnLst/>
              <a:rect l="l" t="t" r="r" b="b"/>
              <a:pathLst>
                <a:path w="1934452" h="277306">
                  <a:moveTo>
                    <a:pt x="78642" y="0"/>
                  </a:moveTo>
                  <a:lnTo>
                    <a:pt x="1855810" y="0"/>
                  </a:lnTo>
                  <a:cubicBezTo>
                    <a:pt x="1876667" y="0"/>
                    <a:pt x="1896670" y="8286"/>
                    <a:pt x="1911418" y="23034"/>
                  </a:cubicBezTo>
                  <a:cubicBezTo>
                    <a:pt x="1926167" y="37782"/>
                    <a:pt x="1934452" y="57785"/>
                    <a:pt x="1934452" y="78642"/>
                  </a:cubicBezTo>
                  <a:lnTo>
                    <a:pt x="1934452" y="198663"/>
                  </a:lnTo>
                  <a:cubicBezTo>
                    <a:pt x="1934452" y="219521"/>
                    <a:pt x="1926167" y="239524"/>
                    <a:pt x="1911418" y="254272"/>
                  </a:cubicBezTo>
                  <a:cubicBezTo>
                    <a:pt x="1896670" y="269020"/>
                    <a:pt x="1876667" y="277306"/>
                    <a:pt x="1855810" y="277306"/>
                  </a:cubicBezTo>
                  <a:lnTo>
                    <a:pt x="78642" y="277306"/>
                  </a:lnTo>
                  <a:cubicBezTo>
                    <a:pt x="57785" y="277306"/>
                    <a:pt x="37782" y="269020"/>
                    <a:pt x="23034" y="254272"/>
                  </a:cubicBezTo>
                  <a:cubicBezTo>
                    <a:pt x="8286" y="239524"/>
                    <a:pt x="0" y="219521"/>
                    <a:pt x="0" y="198663"/>
                  </a:cubicBezTo>
                  <a:lnTo>
                    <a:pt x="0" y="78642"/>
                  </a:lnTo>
                  <a:cubicBezTo>
                    <a:pt x="0" y="57785"/>
                    <a:pt x="8286" y="37782"/>
                    <a:pt x="23034" y="23034"/>
                  </a:cubicBezTo>
                  <a:cubicBezTo>
                    <a:pt x="37782" y="8286"/>
                    <a:pt x="57785" y="0"/>
                    <a:pt x="78642" y="0"/>
                  </a:cubicBezTo>
                  <a:close/>
                </a:path>
              </a:pathLst>
            </a:custGeom>
            <a:solidFill>
              <a:srgbClr val="4E2780"/>
            </a:solidFill>
          </p:spPr>
        </p:sp>
        <p:sp>
          <p:nvSpPr>
            <p:cNvPr id="30" name="TextBox 30"/>
            <p:cNvSpPr txBox="1"/>
            <p:nvPr/>
          </p:nvSpPr>
          <p:spPr>
            <a:xfrm>
              <a:off x="0" y="-123825"/>
              <a:ext cx="1369352" cy="936625"/>
            </a:xfrm>
            <a:prstGeom prst="rect">
              <a:avLst/>
            </a:prstGeom>
          </p:spPr>
          <p:txBody>
            <a:bodyPr lIns="50800" tIns="50800" rIns="50800" bIns="50800" rtlCol="0" anchor="ctr"/>
            <a:lstStyle/>
            <a:p>
              <a:pPr algn="ctr">
                <a:lnSpc>
                  <a:spcPts val="8959"/>
                </a:lnSpc>
              </a:pPr>
              <a:endParaRPr lang="en-US" sz="6399" dirty="0">
                <a:solidFill>
                  <a:srgbClr val="FFFFFF"/>
                </a:solidFill>
                <a:latin typeface="DM Sans"/>
              </a:endParaRPr>
            </a:p>
          </p:txBody>
        </p:sp>
      </p:grpSp>
      <p:grpSp>
        <p:nvGrpSpPr>
          <p:cNvPr id="31" name="Group 31"/>
          <p:cNvGrpSpPr/>
          <p:nvPr/>
        </p:nvGrpSpPr>
        <p:grpSpPr>
          <a:xfrm rot="-10800000">
            <a:off x="1755534" y="7693760"/>
            <a:ext cx="6302257" cy="888902"/>
            <a:chOff x="0" y="0"/>
            <a:chExt cx="15442228" cy="2178050"/>
          </a:xfrm>
        </p:grpSpPr>
        <p:sp>
          <p:nvSpPr>
            <p:cNvPr id="32" name="Freeform 32"/>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33" name="Group 33"/>
          <p:cNvGrpSpPr/>
          <p:nvPr/>
        </p:nvGrpSpPr>
        <p:grpSpPr>
          <a:xfrm>
            <a:off x="1374257" y="7693760"/>
            <a:ext cx="894658" cy="888902"/>
            <a:chOff x="0" y="0"/>
            <a:chExt cx="735568" cy="730836"/>
          </a:xfrm>
        </p:grpSpPr>
        <p:sp>
          <p:nvSpPr>
            <p:cNvPr id="34" name="Freeform 34"/>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35" name="TextBox 35"/>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a:rPr>
                <a:t>6</a:t>
              </a:r>
            </a:p>
          </p:txBody>
        </p:sp>
      </p:grpSp>
      <p:grpSp>
        <p:nvGrpSpPr>
          <p:cNvPr id="36" name="Group 36"/>
          <p:cNvGrpSpPr/>
          <p:nvPr/>
        </p:nvGrpSpPr>
        <p:grpSpPr>
          <a:xfrm rot="-10800000">
            <a:off x="9529831" y="2655545"/>
            <a:ext cx="6236205" cy="888902"/>
            <a:chOff x="0" y="0"/>
            <a:chExt cx="15280384" cy="2178050"/>
          </a:xfrm>
        </p:grpSpPr>
        <p:sp>
          <p:nvSpPr>
            <p:cNvPr id="37" name="Freeform 37"/>
            <p:cNvSpPr/>
            <p:nvPr/>
          </p:nvSpPr>
          <p:spPr>
            <a:xfrm>
              <a:off x="0" y="0"/>
              <a:ext cx="15280384" cy="2178050"/>
            </a:xfrm>
            <a:custGeom>
              <a:avLst/>
              <a:gdLst/>
              <a:ahLst/>
              <a:cxnLst/>
              <a:rect l="l" t="t" r="r" b="b"/>
              <a:pathLst>
                <a:path w="15280384" h="2178050">
                  <a:moveTo>
                    <a:pt x="15280384" y="0"/>
                  </a:moveTo>
                  <a:lnTo>
                    <a:pt x="15280384" y="2178050"/>
                  </a:lnTo>
                  <a:lnTo>
                    <a:pt x="1088390" y="2178050"/>
                  </a:lnTo>
                  <a:cubicBezTo>
                    <a:pt x="487680" y="2178050"/>
                    <a:pt x="0" y="1690370"/>
                    <a:pt x="0" y="1088390"/>
                  </a:cubicBezTo>
                  <a:lnTo>
                    <a:pt x="0" y="1088390"/>
                  </a:lnTo>
                  <a:cubicBezTo>
                    <a:pt x="0" y="487680"/>
                    <a:pt x="487680" y="0"/>
                    <a:pt x="1088390" y="0"/>
                  </a:cubicBezTo>
                  <a:lnTo>
                    <a:pt x="15280384" y="0"/>
                  </a:lnTo>
                  <a:close/>
                </a:path>
              </a:pathLst>
            </a:custGeom>
            <a:solidFill>
              <a:srgbClr val="C8CDFF"/>
            </a:solidFill>
          </p:spPr>
        </p:sp>
      </p:grpSp>
      <p:grpSp>
        <p:nvGrpSpPr>
          <p:cNvPr id="38" name="Group 38"/>
          <p:cNvGrpSpPr/>
          <p:nvPr/>
        </p:nvGrpSpPr>
        <p:grpSpPr>
          <a:xfrm>
            <a:off x="9148554" y="2627090"/>
            <a:ext cx="894658" cy="888902"/>
            <a:chOff x="0" y="0"/>
            <a:chExt cx="735568" cy="730836"/>
          </a:xfrm>
        </p:grpSpPr>
        <p:sp>
          <p:nvSpPr>
            <p:cNvPr id="39" name="Freeform 39"/>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40" name="TextBox 40"/>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a:rPr>
                <a:t>7</a:t>
              </a:r>
            </a:p>
          </p:txBody>
        </p:sp>
      </p:grpSp>
      <p:grpSp>
        <p:nvGrpSpPr>
          <p:cNvPr id="41" name="Group 41"/>
          <p:cNvGrpSpPr/>
          <p:nvPr/>
        </p:nvGrpSpPr>
        <p:grpSpPr>
          <a:xfrm rot="-10800000">
            <a:off x="9529831" y="4687150"/>
            <a:ext cx="6302257" cy="888902"/>
            <a:chOff x="0" y="0"/>
            <a:chExt cx="15442228" cy="2178050"/>
          </a:xfrm>
        </p:grpSpPr>
        <p:sp>
          <p:nvSpPr>
            <p:cNvPr id="42" name="Freeform 42"/>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43" name="Group 43"/>
          <p:cNvGrpSpPr/>
          <p:nvPr/>
        </p:nvGrpSpPr>
        <p:grpSpPr>
          <a:xfrm>
            <a:off x="9148554" y="4687150"/>
            <a:ext cx="894658" cy="888902"/>
            <a:chOff x="0" y="0"/>
            <a:chExt cx="735568" cy="730836"/>
          </a:xfrm>
        </p:grpSpPr>
        <p:sp>
          <p:nvSpPr>
            <p:cNvPr id="44" name="Freeform 44"/>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45" name="TextBox 45"/>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a:rPr>
                <a:t>9</a:t>
              </a:r>
            </a:p>
          </p:txBody>
        </p:sp>
      </p:grpSp>
      <p:sp>
        <p:nvSpPr>
          <p:cNvPr id="46" name="TextBox 46"/>
          <p:cNvSpPr txBox="1"/>
          <p:nvPr/>
        </p:nvSpPr>
        <p:spPr>
          <a:xfrm>
            <a:off x="10404077" y="2828159"/>
            <a:ext cx="4619817" cy="547370"/>
          </a:xfrm>
          <a:prstGeom prst="rect">
            <a:avLst/>
          </a:prstGeom>
        </p:spPr>
        <p:txBody>
          <a:bodyPr lIns="0" tIns="0" rIns="0" bIns="0" rtlCol="0" anchor="t">
            <a:spAutoFit/>
          </a:bodyPr>
          <a:lstStyle/>
          <a:p>
            <a:pPr>
              <a:lnSpc>
                <a:spcPts val="4480"/>
              </a:lnSpc>
            </a:pPr>
            <a:r>
              <a:rPr lang="en-US" sz="3200">
                <a:solidFill>
                  <a:srgbClr val="000000"/>
                </a:solidFill>
                <a:latin typeface="DM Sans"/>
              </a:rPr>
              <a:t>Proposed Solution</a:t>
            </a:r>
          </a:p>
        </p:txBody>
      </p:sp>
      <p:sp>
        <p:nvSpPr>
          <p:cNvPr id="47" name="TextBox 47"/>
          <p:cNvSpPr txBox="1"/>
          <p:nvPr/>
        </p:nvSpPr>
        <p:spPr>
          <a:xfrm>
            <a:off x="10423438" y="7738057"/>
            <a:ext cx="4515042" cy="547370"/>
          </a:xfrm>
          <a:prstGeom prst="rect">
            <a:avLst/>
          </a:prstGeom>
        </p:spPr>
        <p:txBody>
          <a:bodyPr lIns="0" tIns="0" rIns="0" bIns="0" rtlCol="0" anchor="t">
            <a:spAutoFit/>
          </a:bodyPr>
          <a:lstStyle/>
          <a:p>
            <a:pPr marL="0" lvl="1" indent="0" algn="l">
              <a:lnSpc>
                <a:spcPts val="4480"/>
              </a:lnSpc>
              <a:spcBef>
                <a:spcPct val="0"/>
              </a:spcBef>
            </a:pPr>
            <a:r>
              <a:rPr lang="en-US" sz="3200">
                <a:solidFill>
                  <a:srgbClr val="000000"/>
                </a:solidFill>
                <a:latin typeface="DM Sans"/>
              </a:rPr>
              <a:t>DevOps Technologies</a:t>
            </a:r>
          </a:p>
        </p:txBody>
      </p:sp>
      <p:grpSp>
        <p:nvGrpSpPr>
          <p:cNvPr id="48" name="Group 48"/>
          <p:cNvGrpSpPr/>
          <p:nvPr/>
        </p:nvGrpSpPr>
        <p:grpSpPr>
          <a:xfrm>
            <a:off x="1374257" y="6681033"/>
            <a:ext cx="894658" cy="888902"/>
            <a:chOff x="0" y="0"/>
            <a:chExt cx="735568" cy="730836"/>
          </a:xfrm>
        </p:grpSpPr>
        <p:sp>
          <p:nvSpPr>
            <p:cNvPr id="49" name="Freeform 49"/>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50" name="TextBox 50"/>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a:rPr>
                <a:t>5</a:t>
              </a:r>
            </a:p>
          </p:txBody>
        </p:sp>
      </p:grpSp>
      <p:sp>
        <p:nvSpPr>
          <p:cNvPr id="51" name="TextBox 51"/>
          <p:cNvSpPr txBox="1"/>
          <p:nvPr/>
        </p:nvSpPr>
        <p:spPr>
          <a:xfrm>
            <a:off x="2596753" y="7827110"/>
            <a:ext cx="4619817" cy="547370"/>
          </a:xfrm>
          <a:prstGeom prst="rect">
            <a:avLst/>
          </a:prstGeom>
        </p:spPr>
        <p:txBody>
          <a:bodyPr lIns="0" tIns="0" rIns="0" bIns="0" rtlCol="0" anchor="t">
            <a:spAutoFit/>
          </a:bodyPr>
          <a:lstStyle/>
          <a:p>
            <a:pPr marL="0" lvl="1" indent="0" algn="l">
              <a:lnSpc>
                <a:spcPts val="4480"/>
              </a:lnSpc>
              <a:spcBef>
                <a:spcPct val="0"/>
              </a:spcBef>
            </a:pPr>
            <a:r>
              <a:rPr lang="en-US" sz="3200">
                <a:solidFill>
                  <a:srgbClr val="000000"/>
                </a:solidFill>
                <a:latin typeface="DM Sans"/>
              </a:rPr>
              <a:t>Existing software</a:t>
            </a:r>
          </a:p>
        </p:txBody>
      </p:sp>
      <p:grpSp>
        <p:nvGrpSpPr>
          <p:cNvPr id="52" name="Group 52"/>
          <p:cNvGrpSpPr/>
          <p:nvPr/>
        </p:nvGrpSpPr>
        <p:grpSpPr>
          <a:xfrm rot="-10800000">
            <a:off x="9528313" y="5668140"/>
            <a:ext cx="6302257" cy="888902"/>
            <a:chOff x="0" y="0"/>
            <a:chExt cx="15442228" cy="2178050"/>
          </a:xfrm>
        </p:grpSpPr>
        <p:sp>
          <p:nvSpPr>
            <p:cNvPr id="53" name="Freeform 53"/>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54" name="Group 54"/>
          <p:cNvGrpSpPr/>
          <p:nvPr/>
        </p:nvGrpSpPr>
        <p:grpSpPr>
          <a:xfrm>
            <a:off x="9147036" y="5668140"/>
            <a:ext cx="894658" cy="888902"/>
            <a:chOff x="0" y="0"/>
            <a:chExt cx="735568" cy="730836"/>
          </a:xfrm>
        </p:grpSpPr>
        <p:sp>
          <p:nvSpPr>
            <p:cNvPr id="55" name="Freeform 55"/>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56" name="TextBox 56"/>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10</a:t>
              </a:r>
            </a:p>
          </p:txBody>
        </p:sp>
      </p:grpSp>
      <p:grpSp>
        <p:nvGrpSpPr>
          <p:cNvPr id="57" name="Group 57"/>
          <p:cNvGrpSpPr/>
          <p:nvPr/>
        </p:nvGrpSpPr>
        <p:grpSpPr>
          <a:xfrm rot="-10800000">
            <a:off x="9526795" y="6649130"/>
            <a:ext cx="6302257" cy="888902"/>
            <a:chOff x="0" y="0"/>
            <a:chExt cx="15442228" cy="2178050"/>
          </a:xfrm>
        </p:grpSpPr>
        <p:sp>
          <p:nvSpPr>
            <p:cNvPr id="58" name="Freeform 58"/>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59" name="Group 59"/>
          <p:cNvGrpSpPr/>
          <p:nvPr/>
        </p:nvGrpSpPr>
        <p:grpSpPr>
          <a:xfrm>
            <a:off x="9145518" y="6649130"/>
            <a:ext cx="894658" cy="888902"/>
            <a:chOff x="0" y="0"/>
            <a:chExt cx="735568" cy="730836"/>
          </a:xfrm>
        </p:grpSpPr>
        <p:sp>
          <p:nvSpPr>
            <p:cNvPr id="60" name="Freeform 60"/>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61" name="TextBox 61"/>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11</a:t>
              </a:r>
            </a:p>
          </p:txBody>
        </p:sp>
      </p:grpSp>
      <p:grpSp>
        <p:nvGrpSpPr>
          <p:cNvPr id="62" name="Group 62"/>
          <p:cNvGrpSpPr/>
          <p:nvPr/>
        </p:nvGrpSpPr>
        <p:grpSpPr>
          <a:xfrm rot="-10800000">
            <a:off x="9525277" y="7630120"/>
            <a:ext cx="6302257" cy="888902"/>
            <a:chOff x="0" y="0"/>
            <a:chExt cx="15442228" cy="2178050"/>
          </a:xfrm>
        </p:grpSpPr>
        <p:sp>
          <p:nvSpPr>
            <p:cNvPr id="63" name="Freeform 63"/>
            <p:cNvSpPr/>
            <p:nvPr/>
          </p:nvSpPr>
          <p:spPr>
            <a:xfrm>
              <a:off x="0" y="0"/>
              <a:ext cx="15442228" cy="2178050"/>
            </a:xfrm>
            <a:custGeom>
              <a:avLst/>
              <a:gdLst/>
              <a:ahLst/>
              <a:cxnLst/>
              <a:rect l="l" t="t" r="r" b="b"/>
              <a:pathLst>
                <a:path w="15442228" h="2178050">
                  <a:moveTo>
                    <a:pt x="15442228" y="0"/>
                  </a:moveTo>
                  <a:lnTo>
                    <a:pt x="15442228" y="2178050"/>
                  </a:lnTo>
                  <a:lnTo>
                    <a:pt x="1088390" y="2178050"/>
                  </a:lnTo>
                  <a:cubicBezTo>
                    <a:pt x="487680" y="2178050"/>
                    <a:pt x="0" y="1690370"/>
                    <a:pt x="0" y="1088390"/>
                  </a:cubicBezTo>
                  <a:lnTo>
                    <a:pt x="0" y="1088390"/>
                  </a:lnTo>
                  <a:cubicBezTo>
                    <a:pt x="0" y="487680"/>
                    <a:pt x="487680" y="0"/>
                    <a:pt x="1088390" y="0"/>
                  </a:cubicBezTo>
                  <a:lnTo>
                    <a:pt x="15442228" y="0"/>
                  </a:lnTo>
                  <a:close/>
                </a:path>
              </a:pathLst>
            </a:custGeom>
            <a:solidFill>
              <a:srgbClr val="C8CDFF"/>
            </a:solidFill>
          </p:spPr>
        </p:sp>
      </p:grpSp>
      <p:grpSp>
        <p:nvGrpSpPr>
          <p:cNvPr id="64" name="Group 64"/>
          <p:cNvGrpSpPr/>
          <p:nvPr/>
        </p:nvGrpSpPr>
        <p:grpSpPr>
          <a:xfrm>
            <a:off x="9144000" y="7630120"/>
            <a:ext cx="894658" cy="888902"/>
            <a:chOff x="0" y="0"/>
            <a:chExt cx="735568" cy="730836"/>
          </a:xfrm>
        </p:grpSpPr>
        <p:sp>
          <p:nvSpPr>
            <p:cNvPr id="65" name="Freeform 65"/>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66" name="TextBox 66"/>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Bold"/>
                </a:rPr>
                <a:t>12</a:t>
              </a:r>
            </a:p>
          </p:txBody>
        </p:sp>
      </p:grpSp>
      <p:grpSp>
        <p:nvGrpSpPr>
          <p:cNvPr id="67" name="Group 67"/>
          <p:cNvGrpSpPr/>
          <p:nvPr/>
        </p:nvGrpSpPr>
        <p:grpSpPr>
          <a:xfrm rot="-10800000">
            <a:off x="9595883" y="3671348"/>
            <a:ext cx="6236205" cy="888902"/>
            <a:chOff x="0" y="0"/>
            <a:chExt cx="15280384" cy="2178050"/>
          </a:xfrm>
        </p:grpSpPr>
        <p:sp>
          <p:nvSpPr>
            <p:cNvPr id="68" name="Freeform 68"/>
            <p:cNvSpPr/>
            <p:nvPr/>
          </p:nvSpPr>
          <p:spPr>
            <a:xfrm>
              <a:off x="0" y="0"/>
              <a:ext cx="15280384" cy="2178050"/>
            </a:xfrm>
            <a:custGeom>
              <a:avLst/>
              <a:gdLst/>
              <a:ahLst/>
              <a:cxnLst/>
              <a:rect l="l" t="t" r="r" b="b"/>
              <a:pathLst>
                <a:path w="15280384" h="2178050">
                  <a:moveTo>
                    <a:pt x="15280384" y="0"/>
                  </a:moveTo>
                  <a:lnTo>
                    <a:pt x="15280384" y="2178050"/>
                  </a:lnTo>
                  <a:lnTo>
                    <a:pt x="1088390" y="2178050"/>
                  </a:lnTo>
                  <a:cubicBezTo>
                    <a:pt x="487680" y="2178050"/>
                    <a:pt x="0" y="1690370"/>
                    <a:pt x="0" y="1088390"/>
                  </a:cubicBezTo>
                  <a:lnTo>
                    <a:pt x="0" y="1088390"/>
                  </a:lnTo>
                  <a:cubicBezTo>
                    <a:pt x="0" y="487680"/>
                    <a:pt x="487680" y="0"/>
                    <a:pt x="1088390" y="0"/>
                  </a:cubicBezTo>
                  <a:lnTo>
                    <a:pt x="15280384" y="0"/>
                  </a:lnTo>
                  <a:close/>
                </a:path>
              </a:pathLst>
            </a:custGeom>
            <a:solidFill>
              <a:srgbClr val="C8CDFF"/>
            </a:solidFill>
          </p:spPr>
        </p:sp>
      </p:grpSp>
      <p:grpSp>
        <p:nvGrpSpPr>
          <p:cNvPr id="69" name="Group 69"/>
          <p:cNvGrpSpPr/>
          <p:nvPr/>
        </p:nvGrpSpPr>
        <p:grpSpPr>
          <a:xfrm>
            <a:off x="9148554" y="3671348"/>
            <a:ext cx="894658" cy="888902"/>
            <a:chOff x="0" y="0"/>
            <a:chExt cx="735568" cy="730836"/>
          </a:xfrm>
        </p:grpSpPr>
        <p:sp>
          <p:nvSpPr>
            <p:cNvPr id="70" name="Freeform 70"/>
            <p:cNvSpPr/>
            <p:nvPr/>
          </p:nvSpPr>
          <p:spPr>
            <a:xfrm>
              <a:off x="139234" y="0"/>
              <a:ext cx="457100" cy="730836"/>
            </a:xfrm>
            <a:custGeom>
              <a:avLst/>
              <a:gdLst/>
              <a:ahLst/>
              <a:cxnLst/>
              <a:rect l="l" t="t" r="r" b="b"/>
              <a:pathLst>
                <a:path w="457100" h="730836">
                  <a:moveTo>
                    <a:pt x="228550" y="0"/>
                  </a:moveTo>
                  <a:cubicBezTo>
                    <a:pt x="368369" y="68050"/>
                    <a:pt x="457100" y="209918"/>
                    <a:pt x="457100" y="365418"/>
                  </a:cubicBezTo>
                  <a:cubicBezTo>
                    <a:pt x="457100" y="520918"/>
                    <a:pt x="368369" y="662786"/>
                    <a:pt x="228550" y="730836"/>
                  </a:cubicBezTo>
                  <a:cubicBezTo>
                    <a:pt x="88731" y="662786"/>
                    <a:pt x="0" y="520918"/>
                    <a:pt x="0" y="365418"/>
                  </a:cubicBezTo>
                  <a:cubicBezTo>
                    <a:pt x="0" y="209918"/>
                    <a:pt x="88731" y="68050"/>
                    <a:pt x="228550" y="0"/>
                  </a:cubicBezTo>
                  <a:close/>
                </a:path>
              </a:pathLst>
            </a:custGeom>
            <a:solidFill>
              <a:srgbClr val="4E2780"/>
            </a:solidFill>
          </p:spPr>
        </p:sp>
        <p:sp>
          <p:nvSpPr>
            <p:cNvPr id="71" name="TextBox 71"/>
            <p:cNvSpPr txBox="1"/>
            <p:nvPr/>
          </p:nvSpPr>
          <p:spPr>
            <a:xfrm>
              <a:off x="76200" y="133350"/>
              <a:ext cx="660400" cy="603250"/>
            </a:xfrm>
            <a:prstGeom prst="rect">
              <a:avLst/>
            </a:prstGeom>
          </p:spPr>
          <p:txBody>
            <a:bodyPr lIns="50800" tIns="50800" rIns="50800" bIns="50800" rtlCol="0" anchor="ctr"/>
            <a:lstStyle/>
            <a:p>
              <a:pPr algn="ctr">
                <a:lnSpc>
                  <a:spcPts val="2799"/>
                </a:lnSpc>
              </a:pPr>
              <a:r>
                <a:rPr lang="en-US" sz="2799" spc="-55">
                  <a:solidFill>
                    <a:srgbClr val="FFFFFF"/>
                  </a:solidFill>
                  <a:latin typeface="DM Sans"/>
                </a:rPr>
                <a:t>8</a:t>
              </a:r>
            </a:p>
          </p:txBody>
        </p:sp>
      </p:grpSp>
      <p:sp>
        <p:nvSpPr>
          <p:cNvPr id="72" name="TextBox 72"/>
          <p:cNvSpPr txBox="1"/>
          <p:nvPr/>
        </p:nvSpPr>
        <p:spPr>
          <a:xfrm>
            <a:off x="10319437" y="6814217"/>
            <a:ext cx="3736237" cy="592455"/>
          </a:xfrm>
          <a:prstGeom prst="rect">
            <a:avLst/>
          </a:prstGeom>
        </p:spPr>
        <p:txBody>
          <a:bodyPr lIns="0" tIns="0" rIns="0" bIns="0" rtlCol="0" anchor="t">
            <a:spAutoFit/>
          </a:bodyPr>
          <a:lstStyle/>
          <a:p>
            <a:pPr>
              <a:lnSpc>
                <a:spcPts val="4800"/>
              </a:lnSpc>
              <a:spcBef>
                <a:spcPct val="0"/>
              </a:spcBef>
            </a:pPr>
            <a:r>
              <a:rPr lang="en-US" sz="3200" spc="64">
                <a:solidFill>
                  <a:srgbClr val="000000"/>
                </a:solidFill>
                <a:latin typeface="DM Sans"/>
              </a:rPr>
              <a:t>Evaluation</a:t>
            </a:r>
          </a:p>
        </p:txBody>
      </p:sp>
      <p:sp>
        <p:nvSpPr>
          <p:cNvPr id="73" name="TextBox 73"/>
          <p:cNvSpPr txBox="1"/>
          <p:nvPr/>
        </p:nvSpPr>
        <p:spPr>
          <a:xfrm>
            <a:off x="10371051" y="5763976"/>
            <a:ext cx="3847415" cy="592455"/>
          </a:xfrm>
          <a:prstGeom prst="rect">
            <a:avLst/>
          </a:prstGeom>
        </p:spPr>
        <p:txBody>
          <a:bodyPr lIns="0" tIns="0" rIns="0" bIns="0" rtlCol="0" anchor="t">
            <a:spAutoFit/>
          </a:bodyPr>
          <a:lstStyle/>
          <a:p>
            <a:pPr>
              <a:lnSpc>
                <a:spcPts val="4800"/>
              </a:lnSpc>
              <a:spcBef>
                <a:spcPct val="0"/>
              </a:spcBef>
            </a:pPr>
            <a:r>
              <a:rPr lang="en-US" sz="3200" spc="64">
                <a:solidFill>
                  <a:srgbClr val="000000"/>
                </a:solidFill>
                <a:latin typeface="DM Sans"/>
              </a:rPr>
              <a:t>Implementation</a:t>
            </a:r>
          </a:p>
        </p:txBody>
      </p:sp>
      <p:sp>
        <p:nvSpPr>
          <p:cNvPr id="74" name="TextBox 74"/>
          <p:cNvSpPr txBox="1"/>
          <p:nvPr/>
        </p:nvSpPr>
        <p:spPr>
          <a:xfrm>
            <a:off x="10371051" y="3844505"/>
            <a:ext cx="4619817" cy="547370"/>
          </a:xfrm>
          <a:prstGeom prst="rect">
            <a:avLst/>
          </a:prstGeom>
        </p:spPr>
        <p:txBody>
          <a:bodyPr lIns="0" tIns="0" rIns="0" bIns="0" rtlCol="0" anchor="t">
            <a:spAutoFit/>
          </a:bodyPr>
          <a:lstStyle/>
          <a:p>
            <a:pPr marL="0" lvl="1" indent="0" algn="l">
              <a:lnSpc>
                <a:spcPts val="4480"/>
              </a:lnSpc>
              <a:spcBef>
                <a:spcPct val="0"/>
              </a:spcBef>
            </a:pPr>
            <a:r>
              <a:rPr lang="en-US" sz="3200">
                <a:solidFill>
                  <a:srgbClr val="000000"/>
                </a:solidFill>
                <a:latin typeface="DM Sans"/>
              </a:rPr>
              <a:t>Our Approach</a:t>
            </a:r>
          </a:p>
        </p:txBody>
      </p:sp>
      <p:sp>
        <p:nvSpPr>
          <p:cNvPr id="75" name="TextBox 75"/>
          <p:cNvSpPr txBox="1"/>
          <p:nvPr/>
        </p:nvSpPr>
        <p:spPr>
          <a:xfrm>
            <a:off x="10371051" y="4782986"/>
            <a:ext cx="3616206" cy="592455"/>
          </a:xfrm>
          <a:prstGeom prst="rect">
            <a:avLst/>
          </a:prstGeom>
        </p:spPr>
        <p:txBody>
          <a:bodyPr lIns="0" tIns="0" rIns="0" bIns="0" rtlCol="0" anchor="t">
            <a:spAutoFit/>
          </a:bodyPr>
          <a:lstStyle/>
          <a:p>
            <a:pPr>
              <a:lnSpc>
                <a:spcPts val="4800"/>
              </a:lnSpc>
              <a:spcBef>
                <a:spcPct val="0"/>
              </a:spcBef>
            </a:pPr>
            <a:r>
              <a:rPr lang="en-US" sz="3200" spc="64">
                <a:solidFill>
                  <a:srgbClr val="000000"/>
                </a:solidFill>
                <a:latin typeface="DM Sans"/>
              </a:rPr>
              <a:t>Design</a:t>
            </a:r>
          </a:p>
        </p:txBody>
      </p:sp>
      <p:sp>
        <p:nvSpPr>
          <p:cNvPr id="76" name="TextBox 76"/>
          <p:cNvSpPr txBox="1"/>
          <p:nvPr/>
        </p:nvSpPr>
        <p:spPr>
          <a:xfrm>
            <a:off x="10371051" y="7690432"/>
            <a:ext cx="3974276" cy="592455"/>
          </a:xfrm>
          <a:prstGeom prst="rect">
            <a:avLst/>
          </a:prstGeom>
        </p:spPr>
        <p:txBody>
          <a:bodyPr lIns="0" tIns="0" rIns="0" bIns="0" rtlCol="0" anchor="t">
            <a:spAutoFit/>
          </a:bodyPr>
          <a:lstStyle/>
          <a:p>
            <a:pPr>
              <a:lnSpc>
                <a:spcPts val="4800"/>
              </a:lnSpc>
              <a:spcBef>
                <a:spcPct val="0"/>
              </a:spcBef>
            </a:pPr>
            <a:r>
              <a:rPr lang="en-US" sz="3200" spc="64">
                <a:solidFill>
                  <a:srgbClr val="000000"/>
                </a:solidFill>
                <a:latin typeface="DM Sans"/>
              </a:rPr>
              <a:t>Further work</a:t>
            </a:r>
          </a:p>
        </p:txBody>
      </p:sp>
      <p:sp>
        <p:nvSpPr>
          <p:cNvPr id="77" name="TextBox 77"/>
          <p:cNvSpPr txBox="1"/>
          <p:nvPr/>
        </p:nvSpPr>
        <p:spPr>
          <a:xfrm>
            <a:off x="2596753" y="2838600"/>
            <a:ext cx="4619817" cy="547370"/>
          </a:xfrm>
          <a:prstGeom prst="rect">
            <a:avLst/>
          </a:prstGeom>
        </p:spPr>
        <p:txBody>
          <a:bodyPr lIns="0" tIns="0" rIns="0" bIns="0" rtlCol="0" anchor="t">
            <a:spAutoFit/>
          </a:bodyPr>
          <a:lstStyle/>
          <a:p>
            <a:pPr>
              <a:lnSpc>
                <a:spcPts val="4480"/>
              </a:lnSpc>
            </a:pPr>
            <a:r>
              <a:rPr lang="en-US" sz="3200">
                <a:solidFill>
                  <a:srgbClr val="000000"/>
                </a:solidFill>
                <a:latin typeface="DM Sans"/>
              </a:rPr>
              <a:t>Introduction</a:t>
            </a:r>
          </a:p>
        </p:txBody>
      </p:sp>
      <p:sp>
        <p:nvSpPr>
          <p:cNvPr id="78" name="TextBox 77">
            <a:extLst>
              <a:ext uri="{FF2B5EF4-FFF2-40B4-BE49-F238E27FC236}">
                <a16:creationId xmlns:a16="http://schemas.microsoft.com/office/drawing/2014/main" id="{E86C31BA-84CC-0967-1470-AB335F070EE6}"/>
              </a:ext>
            </a:extLst>
          </p:cNvPr>
          <p:cNvSpPr txBox="1"/>
          <p:nvPr/>
        </p:nvSpPr>
        <p:spPr>
          <a:xfrm>
            <a:off x="2544200" y="454415"/>
            <a:ext cx="7366119" cy="1200329"/>
          </a:xfrm>
          <a:prstGeom prst="rect">
            <a:avLst/>
          </a:prstGeom>
          <a:noFill/>
        </p:spPr>
        <p:txBody>
          <a:bodyPr wrap="none" rtlCol="0">
            <a:spAutoFit/>
          </a:bodyPr>
          <a:lstStyle/>
          <a:p>
            <a:r>
              <a:rPr lang="en-US" sz="7200" dirty="0">
                <a:solidFill>
                  <a:schemeClr val="bg1"/>
                </a:solidFill>
                <a:latin typeface="DM Sans" pitchFamily="2" charset="0"/>
              </a:rPr>
              <a:t>Table of Content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282075" y="2614715"/>
            <a:ext cx="16230600" cy="5437566"/>
            <a:chOff x="0" y="0"/>
            <a:chExt cx="21640800" cy="7250088"/>
          </a:xfrm>
        </p:grpSpPr>
        <p:sp>
          <p:nvSpPr>
            <p:cNvPr id="3" name="TextBox 3"/>
            <p:cNvSpPr txBox="1"/>
            <p:nvPr/>
          </p:nvSpPr>
          <p:spPr>
            <a:xfrm>
              <a:off x="0" y="1057275"/>
              <a:ext cx="21640800" cy="4891157"/>
            </a:xfrm>
            <a:prstGeom prst="rect">
              <a:avLst/>
            </a:prstGeom>
          </p:spPr>
          <p:txBody>
            <a:bodyPr lIns="0" tIns="0" rIns="0" bIns="0" rtlCol="0" anchor="t">
              <a:spAutoFit/>
            </a:bodyPr>
            <a:lstStyle/>
            <a:p>
              <a:pPr algn="ctr">
                <a:lnSpc>
                  <a:spcPts val="24014"/>
                </a:lnSpc>
              </a:pPr>
              <a:r>
                <a:rPr lang="en-US" sz="29285">
                  <a:solidFill>
                    <a:srgbClr val="4E2780"/>
                  </a:solidFill>
                  <a:latin typeface="Alegreya"/>
                </a:rPr>
                <a:t>Q &amp; A ?</a:t>
              </a:r>
            </a:p>
          </p:txBody>
        </p:sp>
        <p:sp>
          <p:nvSpPr>
            <p:cNvPr id="4" name="TextBox 4"/>
            <p:cNvSpPr txBox="1"/>
            <p:nvPr/>
          </p:nvSpPr>
          <p:spPr>
            <a:xfrm>
              <a:off x="1018095" y="5828112"/>
              <a:ext cx="19604609" cy="1421976"/>
            </a:xfrm>
            <a:prstGeom prst="rect">
              <a:avLst/>
            </a:prstGeom>
          </p:spPr>
          <p:txBody>
            <a:bodyPr lIns="0" tIns="0" rIns="0" bIns="0" rtlCol="0" anchor="t">
              <a:spAutoFit/>
            </a:bodyPr>
            <a:lstStyle/>
            <a:p>
              <a:pPr algn="ctr">
                <a:lnSpc>
                  <a:spcPts val="913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3574197" y="715112"/>
            <a:ext cx="3485353" cy="9305555"/>
          </a:xfrm>
          <a:custGeom>
            <a:avLst/>
            <a:gdLst/>
            <a:ahLst/>
            <a:cxnLst/>
            <a:rect l="l" t="t" r="r" b="b"/>
            <a:pathLst>
              <a:path w="3485353" h="9305555">
                <a:moveTo>
                  <a:pt x="0" y="0"/>
                </a:moveTo>
                <a:lnTo>
                  <a:pt x="3485354" y="0"/>
                </a:lnTo>
                <a:lnTo>
                  <a:pt x="3485354" y="9305555"/>
                </a:lnTo>
                <a:lnTo>
                  <a:pt x="0" y="9305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906" y="1584675"/>
            <a:ext cx="3661165" cy="2110162"/>
          </a:xfrm>
          <a:custGeom>
            <a:avLst/>
            <a:gdLst/>
            <a:ahLst/>
            <a:cxnLst/>
            <a:rect l="l" t="t" r="r" b="b"/>
            <a:pathLst>
              <a:path w="3661165" h="2110162">
                <a:moveTo>
                  <a:pt x="0" y="0"/>
                </a:moveTo>
                <a:lnTo>
                  <a:pt x="3661165" y="0"/>
                </a:lnTo>
                <a:lnTo>
                  <a:pt x="3661165" y="2110162"/>
                </a:lnTo>
                <a:lnTo>
                  <a:pt x="0" y="2110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750728" y="1183371"/>
            <a:ext cx="7355177" cy="4010971"/>
            <a:chOff x="0" y="0"/>
            <a:chExt cx="5166059" cy="2817188"/>
          </a:xfrm>
        </p:grpSpPr>
        <p:sp>
          <p:nvSpPr>
            <p:cNvPr id="5" name="Freeform 5"/>
            <p:cNvSpPr/>
            <p:nvPr/>
          </p:nvSpPr>
          <p:spPr>
            <a:xfrm>
              <a:off x="0" y="0"/>
              <a:ext cx="5166059" cy="2547637"/>
            </a:xfrm>
            <a:custGeom>
              <a:avLst/>
              <a:gdLst/>
              <a:ahLst/>
              <a:cxnLst/>
              <a:rect l="l" t="t" r="r" b="b"/>
              <a:pathLst>
                <a:path w="5166059" h="2547637">
                  <a:moveTo>
                    <a:pt x="5166059" y="25400"/>
                  </a:moveTo>
                  <a:cubicBezTo>
                    <a:pt x="5166059" y="11372"/>
                    <a:pt x="5154693" y="0"/>
                    <a:pt x="5140659" y="0"/>
                  </a:cubicBezTo>
                  <a:lnTo>
                    <a:pt x="25400" y="0"/>
                  </a:lnTo>
                  <a:cubicBezTo>
                    <a:pt x="11372" y="0"/>
                    <a:pt x="0" y="11372"/>
                    <a:pt x="0" y="25400"/>
                  </a:cubicBezTo>
                  <a:lnTo>
                    <a:pt x="0" y="2522237"/>
                  </a:lnTo>
                  <a:cubicBezTo>
                    <a:pt x="0" y="2536270"/>
                    <a:pt x="11372" y="2547637"/>
                    <a:pt x="25400" y="2547637"/>
                  </a:cubicBezTo>
                  <a:lnTo>
                    <a:pt x="5140659" y="2547637"/>
                  </a:lnTo>
                  <a:cubicBezTo>
                    <a:pt x="5154693" y="2547637"/>
                    <a:pt x="5166059" y="2536270"/>
                    <a:pt x="5166059" y="2522237"/>
                  </a:cubicBezTo>
                  <a:lnTo>
                    <a:pt x="5166059" y="25400"/>
                  </a:lnTo>
                  <a:close/>
                </a:path>
              </a:pathLst>
            </a:custGeom>
            <a:solidFill>
              <a:srgbClr val="C8CDFF"/>
            </a:solidFill>
          </p:spPr>
        </p:sp>
        <p:sp>
          <p:nvSpPr>
            <p:cNvPr id="6" name="TextBox 6"/>
            <p:cNvSpPr txBox="1"/>
            <p:nvPr/>
          </p:nvSpPr>
          <p:spPr>
            <a:xfrm>
              <a:off x="180471" y="73988"/>
              <a:ext cx="4557487" cy="2743200"/>
            </a:xfrm>
            <a:prstGeom prst="rect">
              <a:avLst/>
            </a:prstGeom>
          </p:spPr>
          <p:txBody>
            <a:bodyPr lIns="63500" tIns="63500" rIns="63500" bIns="63500" rtlCol="0" anchor="ctr"/>
            <a:lstStyle/>
            <a:p>
              <a:pPr algn="ctr">
                <a:lnSpc>
                  <a:spcPts val="4439"/>
                </a:lnSpc>
              </a:pPr>
              <a:r>
                <a:rPr lang="en-US" sz="3699" dirty="0">
                  <a:solidFill>
                    <a:srgbClr val="000000"/>
                  </a:solidFill>
                  <a:latin typeface="DM Sans"/>
                </a:rPr>
                <a:t>Dr. A.L.A.R.R. </a:t>
              </a:r>
              <a:r>
                <a:rPr lang="en-US" sz="3699" dirty="0" err="1">
                  <a:solidFill>
                    <a:srgbClr val="000000"/>
                  </a:solidFill>
                  <a:latin typeface="DM Sans"/>
                </a:rPr>
                <a:t>Thanuja</a:t>
              </a:r>
              <a:r>
                <a:rPr lang="en-US" sz="3699" dirty="0">
                  <a:solidFill>
                    <a:srgbClr val="000000"/>
                  </a:solidFill>
                  <a:latin typeface="DM Sans"/>
                </a:rPr>
                <a:t> </a:t>
              </a:r>
            </a:p>
            <a:p>
              <a:pPr algn="ctr">
                <a:lnSpc>
                  <a:spcPts val="4439"/>
                </a:lnSpc>
              </a:pPr>
              <a:r>
                <a:rPr lang="en-US" sz="3699" dirty="0">
                  <a:solidFill>
                    <a:srgbClr val="000000"/>
                  </a:solidFill>
                  <a:latin typeface="DM Sans"/>
                </a:rPr>
                <a:t>Department of Computational Mathematics </a:t>
              </a:r>
            </a:p>
            <a:p>
              <a:pPr algn="ctr">
                <a:lnSpc>
                  <a:spcPts val="4439"/>
                </a:lnSpc>
              </a:pPr>
              <a:r>
                <a:rPr lang="en-US" sz="3699" dirty="0">
                  <a:solidFill>
                    <a:srgbClr val="000000"/>
                  </a:solidFill>
                  <a:latin typeface="DM Sans"/>
                </a:rPr>
                <a:t>University of Moratuwa</a:t>
              </a:r>
            </a:p>
            <a:p>
              <a:pPr algn="ctr">
                <a:lnSpc>
                  <a:spcPts val="4439"/>
                </a:lnSpc>
              </a:pPr>
              <a:endParaRPr lang="en-US" sz="3699" dirty="0">
                <a:solidFill>
                  <a:srgbClr val="000000"/>
                </a:solidFill>
                <a:latin typeface="DM Sans"/>
              </a:endParaRPr>
            </a:p>
          </p:txBody>
        </p:sp>
      </p:grpSp>
      <p:grpSp>
        <p:nvGrpSpPr>
          <p:cNvPr id="7" name="Group 7"/>
          <p:cNvGrpSpPr/>
          <p:nvPr/>
        </p:nvGrpSpPr>
        <p:grpSpPr>
          <a:xfrm>
            <a:off x="5236837" y="5839652"/>
            <a:ext cx="8337360" cy="3969478"/>
            <a:chOff x="0" y="0"/>
            <a:chExt cx="5855916" cy="2788044"/>
          </a:xfrm>
        </p:grpSpPr>
        <p:sp>
          <p:nvSpPr>
            <p:cNvPr id="8" name="Freeform 8"/>
            <p:cNvSpPr/>
            <p:nvPr/>
          </p:nvSpPr>
          <p:spPr>
            <a:xfrm>
              <a:off x="0" y="0"/>
              <a:ext cx="5855916" cy="2639467"/>
            </a:xfrm>
            <a:custGeom>
              <a:avLst/>
              <a:gdLst/>
              <a:ahLst/>
              <a:cxnLst/>
              <a:rect l="l" t="t" r="r" b="b"/>
              <a:pathLst>
                <a:path w="5855916" h="2639467">
                  <a:moveTo>
                    <a:pt x="5855916" y="25400"/>
                  </a:moveTo>
                  <a:cubicBezTo>
                    <a:pt x="5855916" y="11372"/>
                    <a:pt x="5844549" y="0"/>
                    <a:pt x="5830516" y="0"/>
                  </a:cubicBezTo>
                  <a:lnTo>
                    <a:pt x="25400" y="0"/>
                  </a:lnTo>
                  <a:cubicBezTo>
                    <a:pt x="11372" y="0"/>
                    <a:pt x="0" y="11372"/>
                    <a:pt x="0" y="25400"/>
                  </a:cubicBezTo>
                  <a:lnTo>
                    <a:pt x="0" y="2614067"/>
                  </a:lnTo>
                  <a:cubicBezTo>
                    <a:pt x="0" y="2628101"/>
                    <a:pt x="11372" y="2639467"/>
                    <a:pt x="25400" y="2639467"/>
                  </a:cubicBezTo>
                  <a:lnTo>
                    <a:pt x="5830516" y="2639467"/>
                  </a:lnTo>
                  <a:cubicBezTo>
                    <a:pt x="5844549" y="2639467"/>
                    <a:pt x="5855916" y="2628101"/>
                    <a:pt x="5855916" y="2614067"/>
                  </a:cubicBezTo>
                  <a:lnTo>
                    <a:pt x="5855916" y="25400"/>
                  </a:lnTo>
                  <a:close/>
                </a:path>
              </a:pathLst>
            </a:custGeom>
            <a:solidFill>
              <a:srgbClr val="C8CDFF"/>
            </a:solidFill>
          </p:spPr>
        </p:sp>
        <p:sp>
          <p:nvSpPr>
            <p:cNvPr id="9" name="TextBox 9"/>
            <p:cNvSpPr txBox="1"/>
            <p:nvPr/>
          </p:nvSpPr>
          <p:spPr>
            <a:xfrm>
              <a:off x="360942" y="44844"/>
              <a:ext cx="4918430" cy="2743200"/>
            </a:xfrm>
            <a:prstGeom prst="rect">
              <a:avLst/>
            </a:prstGeom>
          </p:spPr>
          <p:txBody>
            <a:bodyPr lIns="63500" tIns="63500" rIns="63500" bIns="63500" rtlCol="0" anchor="ctr"/>
            <a:lstStyle/>
            <a:p>
              <a:pPr algn="ctr">
                <a:lnSpc>
                  <a:spcPts val="4439"/>
                </a:lnSpc>
              </a:pPr>
              <a:r>
                <a:rPr lang="en-US" sz="3699" dirty="0">
                  <a:solidFill>
                    <a:srgbClr val="000000"/>
                  </a:solidFill>
                  <a:latin typeface="DM Sans"/>
                </a:rPr>
                <a:t>Mr. H.M.A. Bandara</a:t>
              </a:r>
            </a:p>
            <a:p>
              <a:pPr algn="ctr">
                <a:lnSpc>
                  <a:spcPts val="4439"/>
                </a:lnSpc>
              </a:pPr>
              <a:r>
                <a:rPr lang="en-US" sz="3699" dirty="0">
                  <a:solidFill>
                    <a:srgbClr val="000000"/>
                  </a:solidFill>
                  <a:latin typeface="DM Sans"/>
                </a:rPr>
                <a:t>B.Sc. in Eng (Electrical and Electronic)</a:t>
              </a:r>
            </a:p>
            <a:p>
              <a:pPr algn="ctr">
                <a:lnSpc>
                  <a:spcPts val="4439"/>
                </a:lnSpc>
              </a:pPr>
              <a:r>
                <a:rPr lang="en-US" sz="3699" dirty="0">
                  <a:solidFill>
                    <a:srgbClr val="000000"/>
                  </a:solidFill>
                  <a:latin typeface="DM Sans"/>
                </a:rPr>
                <a:t>M.Sc. in Computer Science</a:t>
              </a:r>
            </a:p>
            <a:p>
              <a:pPr algn="ctr">
                <a:lnSpc>
                  <a:spcPts val="4439"/>
                </a:lnSpc>
              </a:pPr>
              <a:r>
                <a:rPr lang="en-US" sz="3699" dirty="0">
                  <a:solidFill>
                    <a:srgbClr val="000000"/>
                  </a:solidFill>
                  <a:latin typeface="DM Sans"/>
                </a:rPr>
                <a:t>Consultant - Crede Technologies</a:t>
              </a:r>
            </a:p>
            <a:p>
              <a:pPr algn="ctr">
                <a:lnSpc>
                  <a:spcPts val="1320"/>
                </a:lnSpc>
              </a:pPr>
              <a:endParaRPr lang="en-US" sz="3699" dirty="0">
                <a:solidFill>
                  <a:srgbClr val="000000"/>
                </a:solidFill>
                <a:latin typeface="DM Sans"/>
              </a:endParaRPr>
            </a:p>
          </p:txBody>
        </p:sp>
      </p:grpSp>
      <p:sp>
        <p:nvSpPr>
          <p:cNvPr id="10" name="TextBox 10"/>
          <p:cNvSpPr txBox="1"/>
          <p:nvPr/>
        </p:nvSpPr>
        <p:spPr>
          <a:xfrm>
            <a:off x="457906" y="1877755"/>
            <a:ext cx="3661165" cy="762001"/>
          </a:xfrm>
          <a:prstGeom prst="rect">
            <a:avLst/>
          </a:prstGeom>
        </p:spPr>
        <p:txBody>
          <a:bodyPr lIns="0" tIns="0" rIns="0" bIns="0" rtlCol="0" anchor="t">
            <a:spAutoFit/>
          </a:bodyPr>
          <a:lstStyle/>
          <a:p>
            <a:pPr algn="ctr">
              <a:lnSpc>
                <a:spcPts val="6299"/>
              </a:lnSpc>
              <a:spcBef>
                <a:spcPct val="0"/>
              </a:spcBef>
            </a:pPr>
            <a:r>
              <a:rPr lang="en-US" sz="4499">
                <a:solidFill>
                  <a:srgbClr val="FEFEFE"/>
                </a:solidFill>
                <a:latin typeface="DM Sans"/>
              </a:rPr>
              <a:t>Supervisor</a:t>
            </a:r>
          </a:p>
        </p:txBody>
      </p:sp>
      <p:sp>
        <p:nvSpPr>
          <p:cNvPr id="11" name="Freeform 11"/>
          <p:cNvSpPr/>
          <p:nvPr/>
        </p:nvSpPr>
        <p:spPr>
          <a:xfrm>
            <a:off x="457906" y="6538006"/>
            <a:ext cx="3661165" cy="2004285"/>
          </a:xfrm>
          <a:custGeom>
            <a:avLst/>
            <a:gdLst/>
            <a:ahLst/>
            <a:cxnLst/>
            <a:rect l="l" t="t" r="r" b="b"/>
            <a:pathLst>
              <a:path w="3661165" h="2004285">
                <a:moveTo>
                  <a:pt x="0" y="0"/>
                </a:moveTo>
                <a:lnTo>
                  <a:pt x="3661165" y="0"/>
                </a:lnTo>
                <a:lnTo>
                  <a:pt x="3661165" y="2004285"/>
                </a:lnTo>
                <a:lnTo>
                  <a:pt x="0" y="2004285"/>
                </a:lnTo>
                <a:lnTo>
                  <a:pt x="0" y="0"/>
                </a:lnTo>
                <a:close/>
              </a:path>
            </a:pathLst>
          </a:custGeom>
          <a:blipFill>
            <a:blip r:embed="rId4">
              <a:extLst>
                <a:ext uri="{96DAC541-7B7A-43D3-8B79-37D633B846F1}">
                  <asvg:svgBlip xmlns:asvg="http://schemas.microsoft.com/office/drawing/2016/SVG/main" r:embed="rId5"/>
                </a:ext>
              </a:extLst>
            </a:blip>
            <a:stretch>
              <a:fillRect b="-5282"/>
            </a:stretch>
          </a:blipFill>
        </p:spPr>
      </p:sp>
      <p:sp>
        <p:nvSpPr>
          <p:cNvPr id="12" name="TextBox 12"/>
          <p:cNvSpPr txBox="1"/>
          <p:nvPr/>
        </p:nvSpPr>
        <p:spPr>
          <a:xfrm>
            <a:off x="457906" y="6778147"/>
            <a:ext cx="3661165" cy="762001"/>
          </a:xfrm>
          <a:prstGeom prst="rect">
            <a:avLst/>
          </a:prstGeom>
        </p:spPr>
        <p:txBody>
          <a:bodyPr lIns="0" tIns="0" rIns="0" bIns="0" rtlCol="0" anchor="t">
            <a:spAutoFit/>
          </a:bodyPr>
          <a:lstStyle/>
          <a:p>
            <a:pPr algn="ctr">
              <a:lnSpc>
                <a:spcPts val="6299"/>
              </a:lnSpc>
              <a:spcBef>
                <a:spcPct val="0"/>
              </a:spcBef>
            </a:pPr>
            <a:r>
              <a:rPr lang="en-US" sz="4499">
                <a:solidFill>
                  <a:srgbClr val="FEFEFE"/>
                </a:solidFill>
                <a:latin typeface="DM Sans"/>
              </a:rPr>
              <a:t>Mentor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4551586" y="6459629"/>
            <a:ext cx="2707714" cy="2798671"/>
          </a:xfrm>
          <a:custGeom>
            <a:avLst/>
            <a:gdLst/>
            <a:ahLst/>
            <a:cxnLst/>
            <a:rect l="l" t="t" r="r" b="b"/>
            <a:pathLst>
              <a:path w="2707714" h="2798671">
                <a:moveTo>
                  <a:pt x="0" y="0"/>
                </a:moveTo>
                <a:lnTo>
                  <a:pt x="2707714" y="0"/>
                </a:lnTo>
                <a:lnTo>
                  <a:pt x="2707714" y="2798671"/>
                </a:lnTo>
                <a:lnTo>
                  <a:pt x="0" y="2798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33332" y="3861712"/>
            <a:ext cx="8225468"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985" y="639074"/>
            <a:ext cx="11132246" cy="2105582"/>
            <a:chOff x="0" y="0"/>
            <a:chExt cx="14842995" cy="2807443"/>
          </a:xfrm>
        </p:grpSpPr>
        <p:sp>
          <p:nvSpPr>
            <p:cNvPr id="3" name="TextBox 3"/>
            <p:cNvSpPr txBox="1"/>
            <p:nvPr/>
          </p:nvSpPr>
          <p:spPr>
            <a:xfrm>
              <a:off x="0" y="85725"/>
              <a:ext cx="14842995" cy="1798958"/>
            </a:xfrm>
            <a:prstGeom prst="rect">
              <a:avLst/>
            </a:prstGeom>
          </p:spPr>
          <p:txBody>
            <a:bodyPr lIns="0" tIns="0" rIns="0" bIns="0" rtlCol="0" anchor="t">
              <a:spAutoFit/>
            </a:bodyPr>
            <a:lstStyle/>
            <a:p>
              <a:pPr>
                <a:lnSpc>
                  <a:spcPts val="10230"/>
                </a:lnSpc>
              </a:pPr>
              <a:r>
                <a:rPr lang="en-US" sz="9300">
                  <a:solidFill>
                    <a:srgbClr val="100F0D"/>
                  </a:solidFill>
                  <a:latin typeface="DM Sans Bold"/>
                </a:rPr>
                <a:t>Problem in Brief</a:t>
              </a:r>
            </a:p>
          </p:txBody>
        </p:sp>
        <p:sp>
          <p:nvSpPr>
            <p:cNvPr id="4" name="TextBox 4"/>
            <p:cNvSpPr txBox="1"/>
            <p:nvPr/>
          </p:nvSpPr>
          <p:spPr>
            <a:xfrm>
              <a:off x="0" y="2131168"/>
              <a:ext cx="14842995" cy="676275"/>
            </a:xfrm>
            <a:prstGeom prst="rect">
              <a:avLst/>
            </a:prstGeom>
          </p:spPr>
          <p:txBody>
            <a:bodyPr lIns="0" tIns="0" rIns="0" bIns="0" rtlCol="0" anchor="t">
              <a:spAutoFit/>
            </a:bodyPr>
            <a:lstStyle/>
            <a:p>
              <a:pPr>
                <a:lnSpc>
                  <a:spcPts val="4200"/>
                </a:lnSpc>
              </a:pPr>
              <a:endParaRPr/>
            </a:p>
          </p:txBody>
        </p:sp>
      </p:grpSp>
      <p:grpSp>
        <p:nvGrpSpPr>
          <p:cNvPr id="5" name="Group 5"/>
          <p:cNvGrpSpPr/>
          <p:nvPr/>
        </p:nvGrpSpPr>
        <p:grpSpPr>
          <a:xfrm>
            <a:off x="10698615" y="6630522"/>
            <a:ext cx="7589385" cy="3656478"/>
            <a:chOff x="0" y="0"/>
            <a:chExt cx="10119180" cy="4875304"/>
          </a:xfrm>
        </p:grpSpPr>
        <p:sp>
          <p:nvSpPr>
            <p:cNvPr id="6" name="Freeform 6"/>
            <p:cNvSpPr/>
            <p:nvPr/>
          </p:nvSpPr>
          <p:spPr>
            <a:xfrm flipH="1">
              <a:off x="1013570" y="0"/>
              <a:ext cx="4175033" cy="4875304"/>
            </a:xfrm>
            <a:custGeom>
              <a:avLst/>
              <a:gdLst/>
              <a:ahLst/>
              <a:cxnLst/>
              <a:rect l="l" t="t" r="r" b="b"/>
              <a:pathLst>
                <a:path w="4175033" h="4875304">
                  <a:moveTo>
                    <a:pt x="4175033" y="0"/>
                  </a:moveTo>
                  <a:lnTo>
                    <a:pt x="0" y="0"/>
                  </a:lnTo>
                  <a:lnTo>
                    <a:pt x="0" y="4875304"/>
                  </a:lnTo>
                  <a:lnTo>
                    <a:pt x="4175033" y="4875304"/>
                  </a:lnTo>
                  <a:lnTo>
                    <a:pt x="41750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a:off x="0" y="4843554"/>
              <a:ext cx="10119180" cy="0"/>
            </a:xfrm>
            <a:prstGeom prst="line">
              <a:avLst/>
            </a:prstGeom>
            <a:ln w="25400" cap="rnd">
              <a:solidFill>
                <a:srgbClr val="243762"/>
              </a:solidFill>
              <a:prstDash val="solid"/>
              <a:headEnd type="none" w="sm" len="sm"/>
              <a:tailEnd type="none" w="sm" len="sm"/>
            </a:ln>
          </p:spPr>
        </p:sp>
        <p:sp>
          <p:nvSpPr>
            <p:cNvPr id="8" name="Freeform 8"/>
            <p:cNvSpPr/>
            <p:nvPr/>
          </p:nvSpPr>
          <p:spPr>
            <a:xfrm>
              <a:off x="3514001" y="2601194"/>
              <a:ext cx="4632446" cy="2274110"/>
            </a:xfrm>
            <a:custGeom>
              <a:avLst/>
              <a:gdLst/>
              <a:ahLst/>
              <a:cxnLst/>
              <a:rect l="l" t="t" r="r" b="b"/>
              <a:pathLst>
                <a:path w="4632446" h="2274110">
                  <a:moveTo>
                    <a:pt x="0" y="0"/>
                  </a:moveTo>
                  <a:lnTo>
                    <a:pt x="4632445" y="0"/>
                  </a:lnTo>
                  <a:lnTo>
                    <a:pt x="4632445" y="2274110"/>
                  </a:lnTo>
                  <a:lnTo>
                    <a:pt x="0" y="2274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670568" y="3094808"/>
              <a:ext cx="951756" cy="1780496"/>
            </a:xfrm>
            <a:custGeom>
              <a:avLst/>
              <a:gdLst/>
              <a:ahLst/>
              <a:cxnLst/>
              <a:rect l="l" t="t" r="r" b="b"/>
              <a:pathLst>
                <a:path w="951756" h="1780496">
                  <a:moveTo>
                    <a:pt x="0" y="0"/>
                  </a:moveTo>
                  <a:lnTo>
                    <a:pt x="951756" y="0"/>
                  </a:lnTo>
                  <a:lnTo>
                    <a:pt x="951756" y="1780496"/>
                  </a:lnTo>
                  <a:lnTo>
                    <a:pt x="0" y="1780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 name="Group 10"/>
          <p:cNvGrpSpPr/>
          <p:nvPr/>
        </p:nvGrpSpPr>
        <p:grpSpPr>
          <a:xfrm>
            <a:off x="1390714" y="3424975"/>
            <a:ext cx="13915828" cy="1272536"/>
            <a:chOff x="0" y="0"/>
            <a:chExt cx="18554438" cy="1696715"/>
          </a:xfrm>
        </p:grpSpPr>
        <p:grpSp>
          <p:nvGrpSpPr>
            <p:cNvPr id="11" name="Group 11"/>
            <p:cNvGrpSpPr/>
            <p:nvPr/>
          </p:nvGrpSpPr>
          <p:grpSpPr>
            <a:xfrm>
              <a:off x="0" y="0"/>
              <a:ext cx="18554438" cy="1696715"/>
              <a:chOff x="0" y="0"/>
              <a:chExt cx="22707745" cy="2076515"/>
            </a:xfrm>
          </p:grpSpPr>
          <p:sp>
            <p:nvSpPr>
              <p:cNvPr id="12" name="Freeform 12"/>
              <p:cNvSpPr/>
              <p:nvPr/>
            </p:nvSpPr>
            <p:spPr>
              <a:xfrm>
                <a:off x="0" y="0"/>
                <a:ext cx="22707746" cy="2076515"/>
              </a:xfrm>
              <a:custGeom>
                <a:avLst/>
                <a:gdLst/>
                <a:ahLst/>
                <a:cxnLst/>
                <a:rect l="l" t="t" r="r" b="b"/>
                <a:pathLst>
                  <a:path w="22707746" h="2076515">
                    <a:moveTo>
                      <a:pt x="22583285" y="2076515"/>
                    </a:moveTo>
                    <a:lnTo>
                      <a:pt x="124460" y="2076515"/>
                    </a:lnTo>
                    <a:cubicBezTo>
                      <a:pt x="55880" y="2076515"/>
                      <a:pt x="0" y="2020635"/>
                      <a:pt x="0" y="1952055"/>
                    </a:cubicBezTo>
                    <a:lnTo>
                      <a:pt x="0" y="124460"/>
                    </a:lnTo>
                    <a:cubicBezTo>
                      <a:pt x="0" y="55880"/>
                      <a:pt x="55880" y="0"/>
                      <a:pt x="124460" y="0"/>
                    </a:cubicBezTo>
                    <a:lnTo>
                      <a:pt x="22583285" y="0"/>
                    </a:lnTo>
                    <a:cubicBezTo>
                      <a:pt x="22651865" y="0"/>
                      <a:pt x="22707746" y="55880"/>
                      <a:pt x="22707746" y="124460"/>
                    </a:cubicBezTo>
                    <a:lnTo>
                      <a:pt x="22707746" y="1952055"/>
                    </a:lnTo>
                    <a:cubicBezTo>
                      <a:pt x="22707746" y="2020635"/>
                      <a:pt x="22651865" y="2076515"/>
                      <a:pt x="22583285" y="2076515"/>
                    </a:cubicBezTo>
                    <a:close/>
                  </a:path>
                </a:pathLst>
              </a:custGeom>
              <a:solidFill>
                <a:srgbClr val="C8CDFF"/>
              </a:solidFill>
            </p:spPr>
          </p:sp>
        </p:grpSp>
        <p:sp>
          <p:nvSpPr>
            <p:cNvPr id="13" name="TextBox 13"/>
            <p:cNvSpPr txBox="1"/>
            <p:nvPr/>
          </p:nvSpPr>
          <p:spPr>
            <a:xfrm>
              <a:off x="1473519" y="206799"/>
              <a:ext cx="14774588" cy="1086558"/>
            </a:xfrm>
            <a:prstGeom prst="rect">
              <a:avLst/>
            </a:prstGeom>
          </p:spPr>
          <p:txBody>
            <a:bodyPr lIns="0" tIns="0" rIns="0" bIns="0" rtlCol="0" anchor="t">
              <a:spAutoFit/>
            </a:bodyPr>
            <a:lstStyle/>
            <a:p>
              <a:pPr marL="0" lvl="0" indent="0" algn="just">
                <a:lnSpc>
                  <a:spcPts val="6882"/>
                </a:lnSpc>
                <a:spcBef>
                  <a:spcPct val="0"/>
                </a:spcBef>
              </a:pPr>
              <a:r>
                <a:rPr lang="en-US" sz="4916">
                  <a:solidFill>
                    <a:srgbClr val="000000"/>
                  </a:solidFill>
                  <a:latin typeface="DM Sans"/>
                </a:rPr>
                <a:t> </a:t>
              </a:r>
            </a:p>
          </p:txBody>
        </p:sp>
      </p:grpSp>
      <p:sp>
        <p:nvSpPr>
          <p:cNvPr id="14" name="TextBox 14"/>
          <p:cNvSpPr txBox="1"/>
          <p:nvPr/>
        </p:nvSpPr>
        <p:spPr>
          <a:xfrm>
            <a:off x="2295221" y="3647029"/>
            <a:ext cx="11776230" cy="683897"/>
          </a:xfrm>
          <a:prstGeom prst="rect">
            <a:avLst/>
          </a:prstGeom>
        </p:spPr>
        <p:txBody>
          <a:bodyPr lIns="0" tIns="0" rIns="0" bIns="0" rtlCol="0" anchor="t">
            <a:spAutoFit/>
          </a:bodyPr>
          <a:lstStyle/>
          <a:p>
            <a:pPr algn="ctr">
              <a:lnSpc>
                <a:spcPts val="5699"/>
              </a:lnSpc>
              <a:spcBef>
                <a:spcPct val="0"/>
              </a:spcBef>
            </a:pPr>
            <a:r>
              <a:rPr lang="en-US" sz="3799" spc="75">
                <a:solidFill>
                  <a:srgbClr val="000000"/>
                </a:solidFill>
                <a:latin typeface="Aileron Regular"/>
              </a:rPr>
              <a:t>Security issue in vehicle ownership registration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331841" y="258763"/>
            <a:ext cx="14373577" cy="1377949"/>
          </a:xfrm>
          <a:prstGeom prst="rect">
            <a:avLst/>
          </a:prstGeom>
        </p:spPr>
        <p:txBody>
          <a:bodyPr lIns="0" tIns="0" rIns="0" bIns="0" rtlCol="0" anchor="t">
            <a:spAutoFit/>
          </a:bodyPr>
          <a:lstStyle/>
          <a:p>
            <a:pPr algn="ctr">
              <a:lnSpc>
                <a:spcPts val="11200"/>
              </a:lnSpc>
              <a:spcBef>
                <a:spcPct val="0"/>
              </a:spcBef>
            </a:pPr>
            <a:r>
              <a:rPr lang="en-US" sz="8000" spc="-232">
                <a:solidFill>
                  <a:srgbClr val="000000"/>
                </a:solidFill>
                <a:latin typeface="DM Sans Bold"/>
              </a:rPr>
              <a:t> Background &amp; Motivation</a:t>
            </a:r>
          </a:p>
        </p:txBody>
      </p:sp>
      <p:grpSp>
        <p:nvGrpSpPr>
          <p:cNvPr id="3" name="Group 3"/>
          <p:cNvGrpSpPr/>
          <p:nvPr/>
        </p:nvGrpSpPr>
        <p:grpSpPr>
          <a:xfrm>
            <a:off x="1028700" y="2391077"/>
            <a:ext cx="15176701" cy="2878999"/>
            <a:chOff x="0" y="0"/>
            <a:chExt cx="20235601" cy="3838665"/>
          </a:xfrm>
        </p:grpSpPr>
        <p:grpSp>
          <p:nvGrpSpPr>
            <p:cNvPr id="4" name="Group 4"/>
            <p:cNvGrpSpPr/>
            <p:nvPr/>
          </p:nvGrpSpPr>
          <p:grpSpPr>
            <a:xfrm>
              <a:off x="0" y="0"/>
              <a:ext cx="20235601" cy="3838665"/>
              <a:chOff x="0" y="0"/>
              <a:chExt cx="11750538" cy="2229061"/>
            </a:xfrm>
          </p:grpSpPr>
          <p:sp>
            <p:nvSpPr>
              <p:cNvPr id="5" name="Freeform 5"/>
              <p:cNvSpPr/>
              <p:nvPr/>
            </p:nvSpPr>
            <p:spPr>
              <a:xfrm>
                <a:off x="0" y="0"/>
                <a:ext cx="11750539" cy="2229061"/>
              </a:xfrm>
              <a:custGeom>
                <a:avLst/>
                <a:gdLst/>
                <a:ahLst/>
                <a:cxnLst/>
                <a:rect l="l" t="t" r="r" b="b"/>
                <a:pathLst>
                  <a:path w="11750539" h="2229061">
                    <a:moveTo>
                      <a:pt x="11626079" y="2229060"/>
                    </a:moveTo>
                    <a:lnTo>
                      <a:pt x="124460" y="2229060"/>
                    </a:lnTo>
                    <a:cubicBezTo>
                      <a:pt x="55880" y="2229060"/>
                      <a:pt x="0" y="2173181"/>
                      <a:pt x="0" y="2104601"/>
                    </a:cubicBezTo>
                    <a:lnTo>
                      <a:pt x="0" y="124460"/>
                    </a:lnTo>
                    <a:cubicBezTo>
                      <a:pt x="0" y="55880"/>
                      <a:pt x="55880" y="0"/>
                      <a:pt x="124460" y="0"/>
                    </a:cubicBezTo>
                    <a:lnTo>
                      <a:pt x="11626079" y="0"/>
                    </a:lnTo>
                    <a:cubicBezTo>
                      <a:pt x="11694658" y="0"/>
                      <a:pt x="11750539" y="55880"/>
                      <a:pt x="11750539" y="124460"/>
                    </a:cubicBezTo>
                    <a:lnTo>
                      <a:pt x="11750539" y="2104601"/>
                    </a:lnTo>
                    <a:cubicBezTo>
                      <a:pt x="11750539" y="2173181"/>
                      <a:pt x="11694658" y="2229061"/>
                      <a:pt x="11626079" y="2229061"/>
                    </a:cubicBezTo>
                    <a:close/>
                  </a:path>
                </a:pathLst>
              </a:custGeom>
              <a:solidFill>
                <a:srgbClr val="C8CDFF"/>
              </a:solidFill>
            </p:spPr>
          </p:sp>
        </p:grpSp>
        <p:sp>
          <p:nvSpPr>
            <p:cNvPr id="6" name="TextBox 6"/>
            <p:cNvSpPr txBox="1"/>
            <p:nvPr/>
          </p:nvSpPr>
          <p:spPr>
            <a:xfrm>
              <a:off x="1251608" y="538207"/>
              <a:ext cx="17907383" cy="2752725"/>
            </a:xfrm>
            <a:prstGeom prst="rect">
              <a:avLst/>
            </a:prstGeom>
          </p:spPr>
          <p:txBody>
            <a:bodyPr lIns="0" tIns="0" rIns="0" bIns="0" rtlCol="0" anchor="t">
              <a:spAutoFit/>
            </a:bodyPr>
            <a:lstStyle/>
            <a:p>
              <a:pPr marL="0" lvl="0" indent="0" algn="just">
                <a:lnSpc>
                  <a:spcPts val="5400"/>
                </a:lnSpc>
                <a:spcBef>
                  <a:spcPct val="0"/>
                </a:spcBef>
              </a:pPr>
              <a:r>
                <a:rPr lang="en-US" sz="4500">
                  <a:solidFill>
                    <a:srgbClr val="000000"/>
                  </a:solidFill>
                  <a:latin typeface="DM Sans"/>
                </a:rPr>
                <a:t>This project is on digitizing real-world objects, specifically vehicles, for the purpose of changing their ownership online. </a:t>
              </a:r>
            </a:p>
          </p:txBody>
        </p:sp>
      </p:grpSp>
      <p:grpSp>
        <p:nvGrpSpPr>
          <p:cNvPr id="7" name="Group 7"/>
          <p:cNvGrpSpPr/>
          <p:nvPr/>
        </p:nvGrpSpPr>
        <p:grpSpPr>
          <a:xfrm>
            <a:off x="1028700" y="5556437"/>
            <a:ext cx="15176701" cy="2878999"/>
            <a:chOff x="0" y="0"/>
            <a:chExt cx="20235601" cy="3838665"/>
          </a:xfrm>
        </p:grpSpPr>
        <p:grpSp>
          <p:nvGrpSpPr>
            <p:cNvPr id="8" name="Group 8"/>
            <p:cNvGrpSpPr/>
            <p:nvPr/>
          </p:nvGrpSpPr>
          <p:grpSpPr>
            <a:xfrm>
              <a:off x="0" y="0"/>
              <a:ext cx="20235601" cy="3838665"/>
              <a:chOff x="0" y="0"/>
              <a:chExt cx="11750538" cy="2229061"/>
            </a:xfrm>
          </p:grpSpPr>
          <p:sp>
            <p:nvSpPr>
              <p:cNvPr id="9" name="Freeform 9"/>
              <p:cNvSpPr/>
              <p:nvPr/>
            </p:nvSpPr>
            <p:spPr>
              <a:xfrm>
                <a:off x="0" y="0"/>
                <a:ext cx="11750539" cy="2229061"/>
              </a:xfrm>
              <a:custGeom>
                <a:avLst/>
                <a:gdLst/>
                <a:ahLst/>
                <a:cxnLst/>
                <a:rect l="l" t="t" r="r" b="b"/>
                <a:pathLst>
                  <a:path w="11750539" h="2229061">
                    <a:moveTo>
                      <a:pt x="11626079" y="2229060"/>
                    </a:moveTo>
                    <a:lnTo>
                      <a:pt x="124460" y="2229060"/>
                    </a:lnTo>
                    <a:cubicBezTo>
                      <a:pt x="55880" y="2229060"/>
                      <a:pt x="0" y="2173181"/>
                      <a:pt x="0" y="2104601"/>
                    </a:cubicBezTo>
                    <a:lnTo>
                      <a:pt x="0" y="124460"/>
                    </a:lnTo>
                    <a:cubicBezTo>
                      <a:pt x="0" y="55880"/>
                      <a:pt x="55880" y="0"/>
                      <a:pt x="124460" y="0"/>
                    </a:cubicBezTo>
                    <a:lnTo>
                      <a:pt x="11626079" y="0"/>
                    </a:lnTo>
                    <a:cubicBezTo>
                      <a:pt x="11694658" y="0"/>
                      <a:pt x="11750539" y="55880"/>
                      <a:pt x="11750539" y="124460"/>
                    </a:cubicBezTo>
                    <a:lnTo>
                      <a:pt x="11750539" y="2104601"/>
                    </a:lnTo>
                    <a:cubicBezTo>
                      <a:pt x="11750539" y="2173181"/>
                      <a:pt x="11694658" y="2229061"/>
                      <a:pt x="11626079" y="2229061"/>
                    </a:cubicBezTo>
                    <a:close/>
                  </a:path>
                </a:pathLst>
              </a:custGeom>
              <a:solidFill>
                <a:srgbClr val="C8CDFF"/>
              </a:solidFill>
            </p:spPr>
          </p:sp>
        </p:grpSp>
        <p:sp>
          <p:nvSpPr>
            <p:cNvPr id="10" name="TextBox 10"/>
            <p:cNvSpPr txBox="1"/>
            <p:nvPr/>
          </p:nvSpPr>
          <p:spPr>
            <a:xfrm>
              <a:off x="1251608" y="995407"/>
              <a:ext cx="17907383" cy="1838325"/>
            </a:xfrm>
            <a:prstGeom prst="rect">
              <a:avLst/>
            </a:prstGeom>
          </p:spPr>
          <p:txBody>
            <a:bodyPr lIns="0" tIns="0" rIns="0" bIns="0" rtlCol="0" anchor="t">
              <a:spAutoFit/>
            </a:bodyPr>
            <a:lstStyle/>
            <a:p>
              <a:pPr marL="0" lvl="0" indent="0" algn="just">
                <a:lnSpc>
                  <a:spcPts val="5400"/>
                </a:lnSpc>
                <a:spcBef>
                  <a:spcPct val="0"/>
                </a:spcBef>
              </a:pPr>
              <a:r>
                <a:rPr lang="en-US" sz="4500">
                  <a:solidFill>
                    <a:srgbClr val="000000"/>
                  </a:solidFill>
                  <a:latin typeface="DM Sans"/>
                </a:rPr>
                <a:t>This has not been done before and requires the development of a new system.</a:t>
              </a:r>
            </a:p>
          </p:txBody>
        </p:sp>
      </p:grpSp>
      <p:sp>
        <p:nvSpPr>
          <p:cNvPr id="11" name="Freeform 11"/>
          <p:cNvSpPr/>
          <p:nvPr/>
        </p:nvSpPr>
        <p:spPr>
          <a:xfrm>
            <a:off x="15279986" y="7266383"/>
            <a:ext cx="2712166" cy="2798671"/>
          </a:xfrm>
          <a:custGeom>
            <a:avLst/>
            <a:gdLst/>
            <a:ahLst/>
            <a:cxnLst/>
            <a:rect l="l" t="t" r="r" b="b"/>
            <a:pathLst>
              <a:path w="2712166" h="2798671">
                <a:moveTo>
                  <a:pt x="0" y="0"/>
                </a:moveTo>
                <a:lnTo>
                  <a:pt x="2712166" y="0"/>
                </a:lnTo>
                <a:lnTo>
                  <a:pt x="2712166" y="2798671"/>
                </a:lnTo>
                <a:lnTo>
                  <a:pt x="0" y="2798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3593597" y="5953953"/>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17245" y="847725"/>
            <a:ext cx="2166491" cy="1544203"/>
          </a:xfrm>
          <a:prstGeom prst="rect">
            <a:avLst/>
          </a:prstGeom>
        </p:spPr>
        <p:txBody>
          <a:bodyPr lIns="0" tIns="0" rIns="0" bIns="0" rtlCol="0" anchor="t">
            <a:spAutoFit/>
          </a:bodyPr>
          <a:lstStyle/>
          <a:p>
            <a:pPr algn="ctr">
              <a:lnSpc>
                <a:spcPts val="12536"/>
              </a:lnSpc>
              <a:spcBef>
                <a:spcPct val="0"/>
              </a:spcBef>
            </a:pPr>
            <a:r>
              <a:rPr lang="en-US" sz="8954">
                <a:solidFill>
                  <a:srgbClr val="000000"/>
                </a:solidFill>
                <a:latin typeface="DM Sans Bold"/>
              </a:rPr>
              <a:t>Aim</a:t>
            </a:r>
          </a:p>
        </p:txBody>
      </p:sp>
      <p:grpSp>
        <p:nvGrpSpPr>
          <p:cNvPr id="4" name="Group 4"/>
          <p:cNvGrpSpPr/>
          <p:nvPr/>
        </p:nvGrpSpPr>
        <p:grpSpPr>
          <a:xfrm>
            <a:off x="1390714" y="3652527"/>
            <a:ext cx="11776230" cy="2981947"/>
            <a:chOff x="0" y="0"/>
            <a:chExt cx="15701640" cy="3975929"/>
          </a:xfrm>
        </p:grpSpPr>
        <p:grpSp>
          <p:nvGrpSpPr>
            <p:cNvPr id="5" name="Group 5"/>
            <p:cNvGrpSpPr/>
            <p:nvPr/>
          </p:nvGrpSpPr>
          <p:grpSpPr>
            <a:xfrm>
              <a:off x="0" y="0"/>
              <a:ext cx="15701640" cy="3975929"/>
              <a:chOff x="0" y="0"/>
              <a:chExt cx="22707745" cy="5749997"/>
            </a:xfrm>
          </p:grpSpPr>
          <p:sp>
            <p:nvSpPr>
              <p:cNvPr id="6" name="Freeform 6"/>
              <p:cNvSpPr/>
              <p:nvPr/>
            </p:nvSpPr>
            <p:spPr>
              <a:xfrm>
                <a:off x="0" y="0"/>
                <a:ext cx="22707746" cy="5749997"/>
              </a:xfrm>
              <a:custGeom>
                <a:avLst/>
                <a:gdLst/>
                <a:ahLst/>
                <a:cxnLst/>
                <a:rect l="l" t="t" r="r" b="b"/>
                <a:pathLst>
                  <a:path w="22707746" h="5749997">
                    <a:moveTo>
                      <a:pt x="22583285" y="5749997"/>
                    </a:moveTo>
                    <a:lnTo>
                      <a:pt x="124460" y="5749997"/>
                    </a:lnTo>
                    <a:cubicBezTo>
                      <a:pt x="55880" y="5749997"/>
                      <a:pt x="0" y="5694117"/>
                      <a:pt x="0" y="5625537"/>
                    </a:cubicBezTo>
                    <a:lnTo>
                      <a:pt x="0" y="124460"/>
                    </a:lnTo>
                    <a:cubicBezTo>
                      <a:pt x="0" y="55880"/>
                      <a:pt x="55880" y="0"/>
                      <a:pt x="124460" y="0"/>
                    </a:cubicBezTo>
                    <a:lnTo>
                      <a:pt x="22583285" y="0"/>
                    </a:lnTo>
                    <a:cubicBezTo>
                      <a:pt x="22651865" y="0"/>
                      <a:pt x="22707746" y="55880"/>
                      <a:pt x="22707746" y="124460"/>
                    </a:cubicBezTo>
                    <a:lnTo>
                      <a:pt x="22707746" y="5625537"/>
                    </a:lnTo>
                    <a:cubicBezTo>
                      <a:pt x="22707746" y="5694117"/>
                      <a:pt x="22651865" y="5749997"/>
                      <a:pt x="22583285" y="5749997"/>
                    </a:cubicBezTo>
                    <a:close/>
                  </a:path>
                </a:pathLst>
              </a:custGeom>
              <a:solidFill>
                <a:srgbClr val="C8CDFF"/>
              </a:solidFill>
            </p:spPr>
          </p:sp>
        </p:grpSp>
        <p:sp>
          <p:nvSpPr>
            <p:cNvPr id="7" name="TextBox 7"/>
            <p:cNvSpPr txBox="1"/>
            <p:nvPr/>
          </p:nvSpPr>
          <p:spPr>
            <a:xfrm>
              <a:off x="1246961" y="179408"/>
              <a:ext cx="12502953" cy="3455180"/>
            </a:xfrm>
            <a:prstGeom prst="rect">
              <a:avLst/>
            </a:prstGeom>
          </p:spPr>
          <p:txBody>
            <a:bodyPr lIns="0" tIns="0" rIns="0" bIns="0" rtlCol="0" anchor="t">
              <a:spAutoFit/>
            </a:bodyPr>
            <a:lstStyle/>
            <a:p>
              <a:pPr marL="0" lvl="0" indent="0" algn="just">
                <a:lnSpc>
                  <a:spcPts val="5217"/>
                </a:lnSpc>
                <a:spcBef>
                  <a:spcPct val="0"/>
                </a:spcBef>
              </a:pPr>
              <a:r>
                <a:rPr lang="en-US" sz="3726">
                  <a:solidFill>
                    <a:srgbClr val="000000"/>
                  </a:solidFill>
                  <a:latin typeface="DM Sans"/>
                </a:rPr>
                <a:t>Develop a system for registering and transferring vehicle ownership from one person to another in a secure manner with the use of Blockchain Technology. </a:t>
              </a:r>
            </a:p>
          </p:txBody>
        </p:sp>
      </p:grpSp>
      <p:sp>
        <p:nvSpPr>
          <p:cNvPr id="8" name="Freeform 8"/>
          <p:cNvSpPr/>
          <p:nvPr/>
        </p:nvSpPr>
        <p:spPr>
          <a:xfrm>
            <a:off x="11948342" y="2210999"/>
            <a:ext cx="2437206" cy="2248322"/>
          </a:xfrm>
          <a:custGeom>
            <a:avLst/>
            <a:gdLst/>
            <a:ahLst/>
            <a:cxnLst/>
            <a:rect l="l" t="t" r="r" b="b"/>
            <a:pathLst>
              <a:path w="2437206" h="2248322">
                <a:moveTo>
                  <a:pt x="0" y="0"/>
                </a:moveTo>
                <a:lnTo>
                  <a:pt x="2437205" y="0"/>
                </a:lnTo>
                <a:lnTo>
                  <a:pt x="2437205" y="2248322"/>
                </a:lnTo>
                <a:lnTo>
                  <a:pt x="0" y="22483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6964623" y="609600"/>
            <a:ext cx="10294677" cy="2090533"/>
            <a:chOff x="0" y="0"/>
            <a:chExt cx="8462312" cy="1718436"/>
          </a:xfrm>
        </p:grpSpPr>
        <p:sp>
          <p:nvSpPr>
            <p:cNvPr id="3" name="Freeform 3"/>
            <p:cNvSpPr/>
            <p:nvPr/>
          </p:nvSpPr>
          <p:spPr>
            <a:xfrm>
              <a:off x="0" y="0"/>
              <a:ext cx="8462312" cy="1718436"/>
            </a:xfrm>
            <a:custGeom>
              <a:avLst/>
              <a:gdLst/>
              <a:ahLst/>
              <a:cxnLst/>
              <a:rect l="l" t="t" r="r" b="b"/>
              <a:pathLst>
                <a:path w="8462312" h="1718436">
                  <a:moveTo>
                    <a:pt x="8337852" y="1718436"/>
                  </a:moveTo>
                  <a:lnTo>
                    <a:pt x="124460" y="1718436"/>
                  </a:lnTo>
                  <a:cubicBezTo>
                    <a:pt x="55880" y="1718436"/>
                    <a:pt x="0" y="1662556"/>
                    <a:pt x="0" y="1593976"/>
                  </a:cubicBezTo>
                  <a:lnTo>
                    <a:pt x="0" y="124460"/>
                  </a:lnTo>
                  <a:cubicBezTo>
                    <a:pt x="0" y="55880"/>
                    <a:pt x="55880" y="0"/>
                    <a:pt x="124460" y="0"/>
                  </a:cubicBezTo>
                  <a:lnTo>
                    <a:pt x="8337852" y="0"/>
                  </a:lnTo>
                  <a:cubicBezTo>
                    <a:pt x="8406432" y="0"/>
                    <a:pt x="8462312" y="55880"/>
                    <a:pt x="8462312" y="124460"/>
                  </a:cubicBezTo>
                  <a:lnTo>
                    <a:pt x="8462312" y="1593976"/>
                  </a:lnTo>
                  <a:cubicBezTo>
                    <a:pt x="8462312" y="1662556"/>
                    <a:pt x="8406432" y="1718436"/>
                    <a:pt x="8337852" y="1718436"/>
                  </a:cubicBezTo>
                  <a:close/>
                </a:path>
              </a:pathLst>
            </a:custGeom>
            <a:solidFill>
              <a:srgbClr val="C8CDFF"/>
            </a:solidFill>
          </p:spPr>
        </p:sp>
      </p:grpSp>
      <p:sp>
        <p:nvSpPr>
          <p:cNvPr id="4" name="TextBox 4"/>
          <p:cNvSpPr txBox="1"/>
          <p:nvPr/>
        </p:nvSpPr>
        <p:spPr>
          <a:xfrm>
            <a:off x="6822103" y="748422"/>
            <a:ext cx="10111649" cy="1652270"/>
          </a:xfrm>
          <a:prstGeom prst="rect">
            <a:avLst/>
          </a:prstGeom>
        </p:spPr>
        <p:txBody>
          <a:bodyPr lIns="0" tIns="0" rIns="0" bIns="0" rtlCol="0" anchor="t">
            <a:spAutoFit/>
          </a:bodyPr>
          <a:lstStyle/>
          <a:p>
            <a:pPr marL="734059" lvl="1" indent="-367030" algn="just">
              <a:lnSpc>
                <a:spcPts val="4419"/>
              </a:lnSpc>
              <a:buFont typeface="Arial"/>
              <a:buChar char="•"/>
            </a:pPr>
            <a:r>
              <a:rPr lang="en-US" sz="3399" spc="-64">
                <a:solidFill>
                  <a:srgbClr val="000000"/>
                </a:solidFill>
                <a:latin typeface="DM Sans"/>
              </a:rPr>
              <a:t>To study the problem of the registering and the transferring vehicle ownership from one person to another through document based approach. </a:t>
            </a:r>
          </a:p>
        </p:txBody>
      </p:sp>
      <p:grpSp>
        <p:nvGrpSpPr>
          <p:cNvPr id="5" name="Group 5"/>
          <p:cNvGrpSpPr/>
          <p:nvPr/>
        </p:nvGrpSpPr>
        <p:grpSpPr>
          <a:xfrm>
            <a:off x="7155123" y="8769974"/>
            <a:ext cx="10294677" cy="1326526"/>
            <a:chOff x="0" y="0"/>
            <a:chExt cx="7970639" cy="1027061"/>
          </a:xfrm>
        </p:grpSpPr>
        <p:sp>
          <p:nvSpPr>
            <p:cNvPr id="6" name="Freeform 6"/>
            <p:cNvSpPr/>
            <p:nvPr/>
          </p:nvSpPr>
          <p:spPr>
            <a:xfrm>
              <a:off x="0" y="0"/>
              <a:ext cx="7970639" cy="1027061"/>
            </a:xfrm>
            <a:custGeom>
              <a:avLst/>
              <a:gdLst/>
              <a:ahLst/>
              <a:cxnLst/>
              <a:rect l="l" t="t" r="r" b="b"/>
              <a:pathLst>
                <a:path w="7970639" h="1027061">
                  <a:moveTo>
                    <a:pt x="7846178" y="1027061"/>
                  </a:moveTo>
                  <a:lnTo>
                    <a:pt x="124460" y="1027061"/>
                  </a:lnTo>
                  <a:cubicBezTo>
                    <a:pt x="55880" y="1027061"/>
                    <a:pt x="0" y="971181"/>
                    <a:pt x="0" y="902601"/>
                  </a:cubicBezTo>
                  <a:lnTo>
                    <a:pt x="0" y="124460"/>
                  </a:lnTo>
                  <a:cubicBezTo>
                    <a:pt x="0" y="55880"/>
                    <a:pt x="55880" y="0"/>
                    <a:pt x="124460" y="0"/>
                  </a:cubicBezTo>
                  <a:lnTo>
                    <a:pt x="7846179" y="0"/>
                  </a:lnTo>
                  <a:cubicBezTo>
                    <a:pt x="7914759" y="0"/>
                    <a:pt x="7970639" y="55880"/>
                    <a:pt x="7970639" y="124460"/>
                  </a:cubicBezTo>
                  <a:lnTo>
                    <a:pt x="7970639" y="902601"/>
                  </a:lnTo>
                  <a:cubicBezTo>
                    <a:pt x="7970639" y="971181"/>
                    <a:pt x="7914759" y="1027061"/>
                    <a:pt x="7846179" y="1027061"/>
                  </a:cubicBezTo>
                  <a:close/>
                </a:path>
              </a:pathLst>
            </a:custGeom>
            <a:solidFill>
              <a:srgbClr val="C8CDFF"/>
            </a:solidFill>
          </p:spPr>
        </p:sp>
      </p:grpSp>
      <p:sp>
        <p:nvSpPr>
          <p:cNvPr id="7" name="TextBox 7"/>
          <p:cNvSpPr txBox="1"/>
          <p:nvPr/>
        </p:nvSpPr>
        <p:spPr>
          <a:xfrm>
            <a:off x="528018" y="838256"/>
            <a:ext cx="5588564"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DM Sans Bold"/>
              </a:rPr>
              <a:t>Objectives</a:t>
            </a:r>
          </a:p>
        </p:txBody>
      </p:sp>
      <p:grpSp>
        <p:nvGrpSpPr>
          <p:cNvPr id="8" name="Group 8"/>
          <p:cNvGrpSpPr/>
          <p:nvPr/>
        </p:nvGrpSpPr>
        <p:grpSpPr>
          <a:xfrm>
            <a:off x="6964623" y="2953142"/>
            <a:ext cx="10294677" cy="1976119"/>
            <a:chOff x="0" y="0"/>
            <a:chExt cx="7970639" cy="1530007"/>
          </a:xfrm>
        </p:grpSpPr>
        <p:sp>
          <p:nvSpPr>
            <p:cNvPr id="9" name="Freeform 9"/>
            <p:cNvSpPr/>
            <p:nvPr/>
          </p:nvSpPr>
          <p:spPr>
            <a:xfrm>
              <a:off x="0" y="0"/>
              <a:ext cx="7970639" cy="1530007"/>
            </a:xfrm>
            <a:custGeom>
              <a:avLst/>
              <a:gdLst/>
              <a:ahLst/>
              <a:cxnLst/>
              <a:rect l="l" t="t" r="r" b="b"/>
              <a:pathLst>
                <a:path w="7970639" h="1530007">
                  <a:moveTo>
                    <a:pt x="7846178" y="1530007"/>
                  </a:moveTo>
                  <a:lnTo>
                    <a:pt x="124460" y="1530007"/>
                  </a:lnTo>
                  <a:cubicBezTo>
                    <a:pt x="55880" y="1530007"/>
                    <a:pt x="0" y="1474127"/>
                    <a:pt x="0" y="1405547"/>
                  </a:cubicBezTo>
                  <a:lnTo>
                    <a:pt x="0" y="124460"/>
                  </a:lnTo>
                  <a:cubicBezTo>
                    <a:pt x="0" y="55880"/>
                    <a:pt x="55880" y="0"/>
                    <a:pt x="124460" y="0"/>
                  </a:cubicBezTo>
                  <a:lnTo>
                    <a:pt x="7846179" y="0"/>
                  </a:lnTo>
                  <a:cubicBezTo>
                    <a:pt x="7914759" y="0"/>
                    <a:pt x="7970639" y="55880"/>
                    <a:pt x="7970639" y="124460"/>
                  </a:cubicBezTo>
                  <a:lnTo>
                    <a:pt x="7970639" y="1405547"/>
                  </a:lnTo>
                  <a:cubicBezTo>
                    <a:pt x="7970639" y="1474127"/>
                    <a:pt x="7914759" y="1530007"/>
                    <a:pt x="7846179" y="1530007"/>
                  </a:cubicBezTo>
                  <a:close/>
                </a:path>
              </a:pathLst>
            </a:custGeom>
            <a:solidFill>
              <a:srgbClr val="C8CDFF"/>
            </a:solidFill>
          </p:spPr>
        </p:sp>
      </p:grpSp>
      <p:sp>
        <p:nvSpPr>
          <p:cNvPr id="10" name="TextBox 10"/>
          <p:cNvSpPr txBox="1"/>
          <p:nvPr/>
        </p:nvSpPr>
        <p:spPr>
          <a:xfrm>
            <a:off x="6822103" y="3034030"/>
            <a:ext cx="10165239" cy="1780540"/>
          </a:xfrm>
          <a:prstGeom prst="rect">
            <a:avLst/>
          </a:prstGeom>
        </p:spPr>
        <p:txBody>
          <a:bodyPr lIns="0" tIns="0" rIns="0" bIns="0" rtlCol="0" anchor="t">
            <a:spAutoFit/>
          </a:bodyPr>
          <a:lstStyle/>
          <a:p>
            <a:pPr marL="734059" lvl="1" indent="-367030">
              <a:lnSpc>
                <a:spcPts val="4759"/>
              </a:lnSpc>
              <a:buFont typeface="Arial"/>
              <a:buChar char="•"/>
            </a:pPr>
            <a:r>
              <a:rPr lang="en-US" sz="3399" spc="-50">
                <a:solidFill>
                  <a:srgbClr val="000000"/>
                </a:solidFill>
                <a:latin typeface="DM Sans"/>
              </a:rPr>
              <a:t>To facilitate digitizing the system of registering and transferring vehicle ownership from one person to another.</a:t>
            </a:r>
          </a:p>
        </p:txBody>
      </p:sp>
      <p:grpSp>
        <p:nvGrpSpPr>
          <p:cNvPr id="11" name="Group 11"/>
          <p:cNvGrpSpPr/>
          <p:nvPr/>
        </p:nvGrpSpPr>
        <p:grpSpPr>
          <a:xfrm>
            <a:off x="6964623" y="5143500"/>
            <a:ext cx="10294677" cy="1604725"/>
            <a:chOff x="0" y="0"/>
            <a:chExt cx="8106388" cy="1263617"/>
          </a:xfrm>
        </p:grpSpPr>
        <p:sp>
          <p:nvSpPr>
            <p:cNvPr id="12" name="Freeform 12"/>
            <p:cNvSpPr/>
            <p:nvPr/>
          </p:nvSpPr>
          <p:spPr>
            <a:xfrm>
              <a:off x="0" y="0"/>
              <a:ext cx="8106387" cy="1263617"/>
            </a:xfrm>
            <a:custGeom>
              <a:avLst/>
              <a:gdLst/>
              <a:ahLst/>
              <a:cxnLst/>
              <a:rect l="l" t="t" r="r" b="b"/>
              <a:pathLst>
                <a:path w="8106387" h="1263617">
                  <a:moveTo>
                    <a:pt x="7981928" y="1263616"/>
                  </a:moveTo>
                  <a:lnTo>
                    <a:pt x="124460" y="1263616"/>
                  </a:lnTo>
                  <a:cubicBezTo>
                    <a:pt x="55880" y="1263616"/>
                    <a:pt x="0" y="1207736"/>
                    <a:pt x="0" y="1139157"/>
                  </a:cubicBezTo>
                  <a:lnTo>
                    <a:pt x="0" y="124460"/>
                  </a:lnTo>
                  <a:cubicBezTo>
                    <a:pt x="0" y="55880"/>
                    <a:pt x="55880" y="0"/>
                    <a:pt x="124460" y="0"/>
                  </a:cubicBezTo>
                  <a:lnTo>
                    <a:pt x="7981928" y="0"/>
                  </a:lnTo>
                  <a:cubicBezTo>
                    <a:pt x="8050508" y="0"/>
                    <a:pt x="8106387" y="55880"/>
                    <a:pt x="8106387" y="124460"/>
                  </a:cubicBezTo>
                  <a:lnTo>
                    <a:pt x="8106387" y="1139157"/>
                  </a:lnTo>
                  <a:cubicBezTo>
                    <a:pt x="8106387" y="1207737"/>
                    <a:pt x="8050508" y="1263617"/>
                    <a:pt x="7981928" y="1263617"/>
                  </a:cubicBezTo>
                  <a:close/>
                </a:path>
              </a:pathLst>
            </a:custGeom>
            <a:solidFill>
              <a:srgbClr val="C8CDFF"/>
            </a:solidFill>
          </p:spPr>
        </p:sp>
      </p:grpSp>
      <p:sp>
        <p:nvSpPr>
          <p:cNvPr id="13" name="TextBox 13"/>
          <p:cNvSpPr txBox="1"/>
          <p:nvPr/>
        </p:nvSpPr>
        <p:spPr>
          <a:xfrm>
            <a:off x="6764878" y="5291064"/>
            <a:ext cx="9939236" cy="1180466"/>
          </a:xfrm>
          <a:prstGeom prst="rect">
            <a:avLst/>
          </a:prstGeom>
        </p:spPr>
        <p:txBody>
          <a:bodyPr lIns="0" tIns="0" rIns="0" bIns="0" rtlCol="0" anchor="t">
            <a:spAutoFit/>
          </a:bodyPr>
          <a:lstStyle/>
          <a:p>
            <a:pPr marL="734055" lvl="1" indent="-367027" algn="just">
              <a:lnSpc>
                <a:spcPts val="4759"/>
              </a:lnSpc>
              <a:buFont typeface="Arial"/>
              <a:buChar char="•"/>
            </a:pPr>
            <a:r>
              <a:rPr lang="en-US" sz="3399" spc="-64">
                <a:solidFill>
                  <a:srgbClr val="000000"/>
                </a:solidFill>
                <a:latin typeface="DM Sans"/>
              </a:rPr>
              <a:t>To create the ability to generate a digital id for verifying person and vehicle identity. </a:t>
            </a:r>
          </a:p>
        </p:txBody>
      </p:sp>
      <p:grpSp>
        <p:nvGrpSpPr>
          <p:cNvPr id="14" name="Group 14"/>
          <p:cNvGrpSpPr/>
          <p:nvPr/>
        </p:nvGrpSpPr>
        <p:grpSpPr>
          <a:xfrm>
            <a:off x="6964623" y="6926856"/>
            <a:ext cx="10294677" cy="1487046"/>
            <a:chOff x="0" y="0"/>
            <a:chExt cx="7970639" cy="1151343"/>
          </a:xfrm>
        </p:grpSpPr>
        <p:sp>
          <p:nvSpPr>
            <p:cNvPr id="15" name="Freeform 15"/>
            <p:cNvSpPr/>
            <p:nvPr/>
          </p:nvSpPr>
          <p:spPr>
            <a:xfrm>
              <a:off x="0" y="0"/>
              <a:ext cx="7970639" cy="1151343"/>
            </a:xfrm>
            <a:custGeom>
              <a:avLst/>
              <a:gdLst/>
              <a:ahLst/>
              <a:cxnLst/>
              <a:rect l="l" t="t" r="r" b="b"/>
              <a:pathLst>
                <a:path w="7970639" h="1151343">
                  <a:moveTo>
                    <a:pt x="7846178" y="1151343"/>
                  </a:moveTo>
                  <a:lnTo>
                    <a:pt x="124460" y="1151343"/>
                  </a:lnTo>
                  <a:cubicBezTo>
                    <a:pt x="55880" y="1151343"/>
                    <a:pt x="0" y="1095463"/>
                    <a:pt x="0" y="1026883"/>
                  </a:cubicBezTo>
                  <a:lnTo>
                    <a:pt x="0" y="124460"/>
                  </a:lnTo>
                  <a:cubicBezTo>
                    <a:pt x="0" y="55880"/>
                    <a:pt x="55880" y="0"/>
                    <a:pt x="124460" y="0"/>
                  </a:cubicBezTo>
                  <a:lnTo>
                    <a:pt x="7846179" y="0"/>
                  </a:lnTo>
                  <a:cubicBezTo>
                    <a:pt x="7914759" y="0"/>
                    <a:pt x="7970639" y="55880"/>
                    <a:pt x="7970639" y="124460"/>
                  </a:cubicBezTo>
                  <a:lnTo>
                    <a:pt x="7970639" y="1026883"/>
                  </a:lnTo>
                  <a:cubicBezTo>
                    <a:pt x="7970639" y="1095463"/>
                    <a:pt x="7914759" y="1151343"/>
                    <a:pt x="7846179" y="1151343"/>
                  </a:cubicBezTo>
                  <a:close/>
                </a:path>
              </a:pathLst>
            </a:custGeom>
            <a:solidFill>
              <a:srgbClr val="C8CDFF"/>
            </a:solidFill>
          </p:spPr>
        </p:sp>
      </p:grpSp>
      <p:sp>
        <p:nvSpPr>
          <p:cNvPr id="16" name="TextBox 16"/>
          <p:cNvSpPr txBox="1"/>
          <p:nvPr/>
        </p:nvSpPr>
        <p:spPr>
          <a:xfrm>
            <a:off x="6822103" y="6957493"/>
            <a:ext cx="9925551" cy="1180466"/>
          </a:xfrm>
          <a:prstGeom prst="rect">
            <a:avLst/>
          </a:prstGeom>
        </p:spPr>
        <p:txBody>
          <a:bodyPr lIns="0" tIns="0" rIns="0" bIns="0" rtlCol="0" anchor="t">
            <a:spAutoFit/>
          </a:bodyPr>
          <a:lstStyle/>
          <a:p>
            <a:pPr marL="734055" lvl="1" indent="-367027" algn="just">
              <a:lnSpc>
                <a:spcPts val="4759"/>
              </a:lnSpc>
              <a:buFont typeface="Arial"/>
              <a:buChar char="•"/>
            </a:pPr>
            <a:r>
              <a:rPr lang="en-US" sz="3399" spc="-40">
                <a:solidFill>
                  <a:srgbClr val="000000"/>
                </a:solidFill>
                <a:latin typeface="DM Sans"/>
              </a:rPr>
              <a:t>To design the appropriate system including all user requirements. </a:t>
            </a:r>
          </a:p>
        </p:txBody>
      </p:sp>
      <p:sp>
        <p:nvSpPr>
          <p:cNvPr id="17" name="TextBox 17"/>
          <p:cNvSpPr txBox="1"/>
          <p:nvPr/>
        </p:nvSpPr>
        <p:spPr>
          <a:xfrm>
            <a:off x="6678179" y="8890153"/>
            <a:ext cx="10294677" cy="586186"/>
          </a:xfrm>
          <a:prstGeom prst="rect">
            <a:avLst/>
          </a:prstGeom>
        </p:spPr>
        <p:txBody>
          <a:bodyPr wrap="square" lIns="0" tIns="0" rIns="0" bIns="0" rtlCol="0" anchor="t">
            <a:spAutoFit/>
          </a:bodyPr>
          <a:lstStyle/>
          <a:p>
            <a:pPr marL="734055" lvl="1" indent="-367027" algn="ctr">
              <a:lnSpc>
                <a:spcPts val="4759"/>
              </a:lnSpc>
              <a:buFont typeface="Arial"/>
              <a:buChar char="•"/>
            </a:pPr>
            <a:r>
              <a:rPr lang="en-US" sz="3399" dirty="0">
                <a:solidFill>
                  <a:srgbClr val="000000"/>
                </a:solidFill>
                <a:latin typeface="DM Sans"/>
              </a:rPr>
              <a:t>To develop the system for solving the problem.</a:t>
            </a:r>
          </a:p>
        </p:txBody>
      </p:sp>
      <p:sp>
        <p:nvSpPr>
          <p:cNvPr id="18" name="Freeform 18"/>
          <p:cNvSpPr/>
          <p:nvPr/>
        </p:nvSpPr>
        <p:spPr>
          <a:xfrm flipH="1">
            <a:off x="2021751" y="2795751"/>
            <a:ext cx="2601097" cy="6944677"/>
          </a:xfrm>
          <a:custGeom>
            <a:avLst/>
            <a:gdLst/>
            <a:ahLst/>
            <a:cxnLst/>
            <a:rect l="l" t="t" r="r" b="b"/>
            <a:pathLst>
              <a:path w="2601097" h="6944677">
                <a:moveTo>
                  <a:pt x="2601097" y="0"/>
                </a:moveTo>
                <a:lnTo>
                  <a:pt x="0" y="0"/>
                </a:lnTo>
                <a:lnTo>
                  <a:pt x="0" y="6944677"/>
                </a:lnTo>
                <a:lnTo>
                  <a:pt x="2601097" y="6944677"/>
                </a:lnTo>
                <a:lnTo>
                  <a:pt x="2601097"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1206</Words>
  <Application>Microsoft Office PowerPoint</Application>
  <PresentationFormat>Custom</PresentationFormat>
  <Paragraphs>164</Paragraphs>
  <Slides>30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Aileron Regular</vt:lpstr>
      <vt:lpstr>Alegreya</vt:lpstr>
      <vt:lpstr>Calibri</vt:lpstr>
      <vt:lpstr>Arial</vt:lpstr>
      <vt:lpstr>DM Sans Bold</vt:lpstr>
      <vt:lpstr>Alegreya Bold</vt:lpstr>
      <vt:lpstr>Canva Sans</vt:lpstr>
      <vt:lpstr>DM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Binari Madhubhashini</dc:creator>
  <cp:lastModifiedBy>Binari Dissanayake</cp:lastModifiedBy>
  <cp:revision>2</cp:revision>
  <dcterms:created xsi:type="dcterms:W3CDTF">2006-08-16T00:00:00Z</dcterms:created>
  <dcterms:modified xsi:type="dcterms:W3CDTF">2023-06-09T18:20:51Z</dcterms:modified>
  <dc:identifier>DAFlIYblCvc</dc:identifier>
</cp:coreProperties>
</file>